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79" r:id="rId3"/>
    <p:sldId id="274" r:id="rId4"/>
    <p:sldId id="265" r:id="rId5"/>
    <p:sldId id="266" r:id="rId6"/>
    <p:sldId id="267" r:id="rId7"/>
    <p:sldId id="268" r:id="rId8"/>
    <p:sldId id="275" r:id="rId9"/>
    <p:sldId id="260" r:id="rId10"/>
    <p:sldId id="288" r:id="rId11"/>
    <p:sldId id="276" r:id="rId12"/>
    <p:sldId id="289" r:id="rId13"/>
    <p:sldId id="290" r:id="rId14"/>
    <p:sldId id="291" r:id="rId15"/>
    <p:sldId id="271" r:id="rId16"/>
    <p:sldId id="292" r:id="rId17"/>
    <p:sldId id="270" r:id="rId18"/>
    <p:sldId id="293" r:id="rId19"/>
    <p:sldId id="272" r:id="rId20"/>
    <p:sldId id="294" r:id="rId21"/>
    <p:sldId id="282" r:id="rId22"/>
    <p:sldId id="283" r:id="rId23"/>
    <p:sldId id="284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238B-209F-49C9-A445-B409C5D8148D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7708-BE35-4CFD-B134-6775331DD1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86A382-24F2-47DD-9CD8-611221C9FE8B}" type="datetimeFigureOut">
              <a:rPr lang="ko-KR" altLang="en-US" smtClean="0"/>
              <a:pPr/>
              <a:t>2016-02-19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07C572-1F7F-4758-BA57-AF46AD867B5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어휘</a:t>
            </a:r>
            <a:r>
              <a:rPr lang="en-US" altLang="ko-KR" smtClean="0"/>
              <a:t> 8</a:t>
            </a:r>
            <a:r>
              <a:rPr lang="ko-KR" altLang="en-US" smtClean="0"/>
              <a:t>강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문법 </a:t>
            </a:r>
            <a:r>
              <a:rPr lang="en-US" altLang="ko-KR" dirty="0" smtClean="0"/>
              <a:t>7, 9</a:t>
            </a:r>
            <a:r>
              <a:rPr lang="ko-KR" altLang="en-US" dirty="0" smtClean="0"/>
              <a:t>강 신출어휘 </a:t>
            </a:r>
            <a:r>
              <a:rPr lang="en-US" altLang="ko-KR" dirty="0" smtClean="0"/>
              <a:t>47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아침</a:t>
            </a:r>
            <a:r>
              <a:rPr lang="ko-KR" altLang="en-US" dirty="0" smtClean="0"/>
              <a:t>에는 전공(專攻)수업이 없습니다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저녁</a:t>
            </a:r>
            <a:r>
              <a:rPr lang="ko-KR" altLang="en-US" dirty="0" smtClean="0"/>
              <a:t>에는 친구를 만나려고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오른쪽</a:t>
            </a:r>
            <a:r>
              <a:rPr lang="ko-KR" altLang="en-US" dirty="0" smtClean="0"/>
              <a:t>으로 가십시오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왼쪽</a:t>
            </a:r>
            <a:r>
              <a:rPr lang="ko-KR" altLang="en-US" dirty="0" smtClean="0"/>
              <a:t>으로는 가시지 마십시오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변기가 </a:t>
            </a:r>
            <a:r>
              <a:rPr lang="ko-KR" altLang="en-US" dirty="0" smtClean="0">
                <a:solidFill>
                  <a:schemeClr val="accent2"/>
                </a:solidFill>
              </a:rPr>
              <a:t>막혔습니다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잘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뚫으면 </a:t>
            </a:r>
            <a:r>
              <a:rPr lang="ko-KR" altLang="en-US" dirty="0" smtClean="0"/>
              <a:t>좋겠습니다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꽃이 </a:t>
            </a:r>
            <a:r>
              <a:rPr lang="ko-KR" altLang="en-US" dirty="0" smtClean="0">
                <a:solidFill>
                  <a:schemeClr val="accent2"/>
                </a:solidFill>
              </a:rPr>
              <a:t>피었습니다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질 것입니다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나는 동아리에 </a:t>
            </a:r>
            <a:r>
              <a:rPr lang="ko-KR" altLang="en-US" dirty="0" smtClean="0">
                <a:solidFill>
                  <a:schemeClr val="accent2"/>
                </a:solidFill>
              </a:rPr>
              <a:t>가입했습니다</a:t>
            </a:r>
            <a:r>
              <a:rPr lang="en-US" altLang="ko-KR" dirty="0" smtClean="0">
                <a:solidFill>
                  <a:schemeClr val="accent2"/>
                </a:solidFill>
              </a:rPr>
              <a:t>. </a:t>
            </a:r>
            <a:r>
              <a:rPr lang="ko-KR" altLang="en-US" dirty="0" smtClean="0"/>
              <a:t>친구는</a:t>
            </a:r>
            <a:r>
              <a:rPr lang="ko-KR" altLang="en-US" dirty="0" smtClean="0">
                <a:solidFill>
                  <a:schemeClr val="accent2"/>
                </a:solidFill>
              </a:rPr>
              <a:t> 탈퇴했습니다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에서 축구를 합니다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안</a:t>
            </a:r>
            <a:r>
              <a:rPr lang="ko-KR" altLang="en-US" dirty="0" smtClean="0"/>
              <a:t>에서는 요리를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에너지를 </a:t>
            </a:r>
            <a:r>
              <a:rPr lang="en-US" altLang="ko-KR" dirty="0" smtClean="0">
                <a:solidFill>
                  <a:schemeClr val="accent2"/>
                </a:solidFill>
              </a:rPr>
              <a:t>(      )</a:t>
            </a:r>
            <a:r>
              <a:rPr lang="ko-KR" altLang="en-US" dirty="0" smtClean="0"/>
              <a:t>했으면 좋겠습니다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낭비</a:t>
            </a:r>
            <a:r>
              <a:rPr lang="ko-KR" altLang="en-US" dirty="0" smtClean="0"/>
              <a:t>하지 마시기 바랍니다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오늘 동생이 대학에 </a:t>
            </a:r>
            <a:r>
              <a:rPr lang="ko-KR" altLang="en-US" dirty="0" smtClean="0">
                <a:solidFill>
                  <a:schemeClr val="accent2"/>
                </a:solidFill>
              </a:rPr>
              <a:t>입학</a:t>
            </a:r>
            <a:r>
              <a:rPr lang="ko-KR" altLang="en-US" dirty="0" smtClean="0"/>
              <a:t>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복도가 </a:t>
            </a:r>
            <a:r>
              <a:rPr lang="en-US" altLang="ko-KR" dirty="0" smtClean="0">
                <a:solidFill>
                  <a:srgbClr val="FF0000"/>
                </a:solidFill>
              </a:rPr>
              <a:t>(     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교실은 </a:t>
            </a:r>
            <a:r>
              <a:rPr lang="ko-KR" altLang="en-US" dirty="0" smtClean="0">
                <a:solidFill>
                  <a:schemeClr val="accent2"/>
                </a:solidFill>
              </a:rPr>
              <a:t>조용합니다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숙제를 </a:t>
            </a:r>
            <a:r>
              <a:rPr lang="ko-KR" altLang="en-US" dirty="0" smtClean="0">
                <a:solidFill>
                  <a:schemeClr val="accent2"/>
                </a:solidFill>
              </a:rPr>
              <a:t>아직</a:t>
            </a:r>
            <a:r>
              <a:rPr lang="ko-KR" altLang="en-US" dirty="0" smtClean="0"/>
              <a:t> 못했습니까</a:t>
            </a:r>
            <a:r>
              <a:rPr lang="en-US" altLang="ko-KR" dirty="0" smtClean="0"/>
              <a:t>?  </a:t>
            </a:r>
            <a:r>
              <a:rPr lang="en-US" altLang="ko-KR" dirty="0" smtClean="0">
                <a:solidFill>
                  <a:schemeClr val="accent2"/>
                </a:solidFill>
              </a:rPr>
              <a:t>(       )</a:t>
            </a:r>
            <a:r>
              <a:rPr lang="ko-KR" altLang="en-US" dirty="0" smtClean="0"/>
              <a:t> 했으면 좋겠습니다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밖</a:t>
            </a:r>
            <a:r>
              <a:rPr lang="ko-KR" altLang="en-US" dirty="0" smtClean="0"/>
              <a:t>에서 축구를 합니다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안</a:t>
            </a:r>
            <a:r>
              <a:rPr lang="ko-KR" altLang="en-US" dirty="0" smtClean="0"/>
              <a:t>에서는 요리를 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에너지를 </a:t>
            </a:r>
            <a:r>
              <a:rPr lang="ko-KR" altLang="en-US" dirty="0" smtClean="0">
                <a:solidFill>
                  <a:schemeClr val="accent2"/>
                </a:solidFill>
              </a:rPr>
              <a:t>절약</a:t>
            </a:r>
            <a:r>
              <a:rPr lang="ko-KR" altLang="en-US" dirty="0" smtClean="0"/>
              <a:t>했으면 좋겠습니다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낭비</a:t>
            </a:r>
            <a:r>
              <a:rPr lang="ko-KR" altLang="en-US" dirty="0" smtClean="0"/>
              <a:t>하지 마시기 바랍니다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오늘 동생이 대학에 </a:t>
            </a:r>
            <a:r>
              <a:rPr lang="ko-KR" altLang="en-US" dirty="0" smtClean="0">
                <a:solidFill>
                  <a:schemeClr val="accent2"/>
                </a:solidFill>
              </a:rPr>
              <a:t>입학</a:t>
            </a:r>
            <a:r>
              <a:rPr lang="ko-KR" altLang="en-US" dirty="0" smtClean="0"/>
              <a:t>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저는 </a:t>
            </a:r>
            <a:r>
              <a:rPr lang="ko-KR" altLang="en-US" dirty="0" smtClean="0">
                <a:solidFill>
                  <a:schemeClr val="accent2"/>
                </a:solidFill>
              </a:rPr>
              <a:t>졸업</a:t>
            </a:r>
            <a:r>
              <a:rPr lang="ko-KR" altLang="en-US" dirty="0" smtClean="0"/>
              <a:t>했습니다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복도가 </a:t>
            </a:r>
            <a:r>
              <a:rPr lang="ko-KR" altLang="en-US" dirty="0" smtClean="0">
                <a:solidFill>
                  <a:schemeClr val="accent2"/>
                </a:solidFill>
              </a:rPr>
              <a:t>시끄럽습니다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교실은 </a:t>
            </a:r>
            <a:r>
              <a:rPr lang="ko-KR" altLang="en-US" dirty="0" smtClean="0">
                <a:solidFill>
                  <a:schemeClr val="accent2"/>
                </a:solidFill>
              </a:rPr>
              <a:t>조용합니다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숙제를 </a:t>
            </a:r>
            <a:r>
              <a:rPr lang="ko-KR" altLang="en-US" dirty="0" smtClean="0">
                <a:solidFill>
                  <a:schemeClr val="accent2"/>
                </a:solidFill>
              </a:rPr>
              <a:t>아직</a:t>
            </a:r>
            <a:r>
              <a:rPr lang="ko-KR" altLang="en-US" dirty="0" smtClean="0"/>
              <a:t> 못했습니까</a:t>
            </a:r>
            <a:r>
              <a:rPr lang="en-US" altLang="ko-KR" dirty="0" smtClean="0"/>
              <a:t>? </a:t>
            </a:r>
            <a:r>
              <a:rPr lang="ko-KR" altLang="en-US" dirty="0" smtClean="0">
                <a:solidFill>
                  <a:schemeClr val="accent2"/>
                </a:solidFill>
              </a:rPr>
              <a:t>미리</a:t>
            </a:r>
            <a:r>
              <a:rPr lang="ko-KR" altLang="en-US" dirty="0" smtClean="0"/>
              <a:t> 했으면 좋겠습니다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에너지를 낭비하지 마십시오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</a:t>
            </a:r>
            <a:r>
              <a:rPr lang="en-US" altLang="ko-KR" dirty="0" smtClean="0"/>
              <a:t>    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에너지를 </a:t>
            </a:r>
            <a:r>
              <a:rPr lang="ko-KR" altLang="en-US" dirty="0" smtClean="0">
                <a:solidFill>
                  <a:schemeClr val="accent2"/>
                </a:solidFill>
              </a:rPr>
              <a:t>절약하겠습니다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홈페이지</a:t>
            </a:r>
            <a:r>
              <a:rPr lang="ko-KR" altLang="en-US" dirty="0" smtClean="0"/>
              <a:t>에 들어갔어요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아직 안 들어갔어요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)</a:t>
            </a:r>
            <a:r>
              <a:rPr lang="ko-KR" altLang="en-US" dirty="0" smtClean="0"/>
              <a:t>에 들어가면 자료(資料)가 많아요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방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)</a:t>
            </a:r>
            <a:r>
              <a:rPr lang="en-US" altLang="ko-KR" dirty="0" smtClean="0"/>
              <a:t>?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아직 </a:t>
            </a:r>
            <a:r>
              <a:rPr lang="ko-KR" altLang="en-US" dirty="0" smtClean="0">
                <a:solidFill>
                  <a:schemeClr val="accent2"/>
                </a:solidFill>
              </a:rPr>
              <a:t>찾고</a:t>
            </a:r>
            <a:r>
              <a:rPr lang="ko-KR" altLang="en-US" dirty="0" smtClean="0"/>
              <a:t> 있어요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빨리 </a:t>
            </a:r>
            <a:r>
              <a:rPr lang="ko-KR" altLang="en-US" dirty="0" smtClean="0">
                <a:solidFill>
                  <a:schemeClr val="accent2"/>
                </a:solidFill>
              </a:rPr>
              <a:t>찾았으면</a:t>
            </a:r>
            <a:r>
              <a:rPr lang="ko-KR" altLang="en-US" dirty="0" smtClean="0"/>
              <a:t> 좋겠어요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에너지를 낭비하지 마십시오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아끼십시오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에너지를 </a:t>
            </a:r>
            <a:r>
              <a:rPr lang="ko-KR" altLang="en-US" dirty="0" smtClean="0">
                <a:solidFill>
                  <a:schemeClr val="accent2"/>
                </a:solidFill>
              </a:rPr>
              <a:t>절약하겠습니다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홈페이지</a:t>
            </a:r>
            <a:r>
              <a:rPr lang="ko-KR" altLang="en-US" dirty="0" smtClean="0"/>
              <a:t>에 들어갔어요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아직 안 들어갔어요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사이트</a:t>
            </a:r>
            <a:r>
              <a:rPr lang="ko-KR" altLang="en-US" dirty="0" smtClean="0"/>
              <a:t>에 들어가면 자료(資料)가 많아요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방 </a:t>
            </a:r>
            <a:r>
              <a:rPr lang="ko-KR" altLang="en-US" dirty="0" smtClean="0">
                <a:solidFill>
                  <a:schemeClr val="accent2"/>
                </a:solidFill>
              </a:rPr>
              <a:t>구했어요</a:t>
            </a:r>
            <a:r>
              <a:rPr lang="en-US" altLang="ko-KR" dirty="0" smtClean="0"/>
              <a:t>?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아직 </a:t>
            </a:r>
            <a:r>
              <a:rPr lang="ko-KR" altLang="en-US" dirty="0" smtClean="0">
                <a:solidFill>
                  <a:schemeClr val="accent2"/>
                </a:solidFill>
              </a:rPr>
              <a:t>찾고</a:t>
            </a:r>
            <a:r>
              <a:rPr lang="ko-KR" altLang="en-US" dirty="0" smtClean="0"/>
              <a:t> 있어요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빨리 </a:t>
            </a:r>
            <a:r>
              <a:rPr lang="ko-KR" altLang="en-US" dirty="0" smtClean="0">
                <a:solidFill>
                  <a:schemeClr val="accent2"/>
                </a:solidFill>
              </a:rPr>
              <a:t>찾았으면</a:t>
            </a:r>
            <a:r>
              <a:rPr lang="ko-KR" altLang="en-US" dirty="0" smtClean="0"/>
              <a:t> 좋겠어요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동아리에 </a:t>
            </a:r>
            <a:r>
              <a:rPr lang="en-US" altLang="ko-KR" dirty="0" smtClean="0">
                <a:solidFill>
                  <a:schemeClr val="accent2"/>
                </a:solidFill>
              </a:rPr>
              <a:t>( </a:t>
            </a:r>
            <a:r>
              <a:rPr lang="en-US" altLang="ko-KR" dirty="0" smtClean="0"/>
              <a:t>     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어제 </a:t>
            </a:r>
            <a:r>
              <a:rPr lang="ko-KR" altLang="en-US" dirty="0" smtClean="0">
                <a:solidFill>
                  <a:schemeClr val="accent2"/>
                </a:solidFill>
              </a:rPr>
              <a:t>신청했어요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한국어가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en-US" altLang="ko-KR" dirty="0" smtClean="0"/>
              <a:t>        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한국어가 </a:t>
            </a:r>
            <a:r>
              <a:rPr lang="ko-KR" altLang="en-US" dirty="0" smtClean="0">
                <a:solidFill>
                  <a:schemeClr val="accent2"/>
                </a:solidFill>
              </a:rPr>
              <a:t>어려워요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요새 어때요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시험이라서 </a:t>
            </a:r>
            <a:r>
              <a:rPr lang="ko-KR" altLang="en-US" dirty="0" smtClean="0">
                <a:solidFill>
                  <a:schemeClr val="accent2"/>
                </a:solidFill>
              </a:rPr>
              <a:t>힘들어요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시험은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     )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동아리에 </a:t>
            </a:r>
            <a:r>
              <a:rPr lang="ko-KR" altLang="en-US" dirty="0" smtClean="0">
                <a:solidFill>
                  <a:schemeClr val="accent2"/>
                </a:solidFill>
              </a:rPr>
              <a:t>가입했어요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어제 </a:t>
            </a:r>
            <a:r>
              <a:rPr lang="ko-KR" altLang="en-US" dirty="0" smtClean="0">
                <a:solidFill>
                  <a:schemeClr val="accent2"/>
                </a:solidFill>
              </a:rPr>
              <a:t>신청했어요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한국어가 </a:t>
            </a:r>
            <a:r>
              <a:rPr lang="ko-KR" altLang="en-US" dirty="0" smtClean="0">
                <a:solidFill>
                  <a:schemeClr val="accent2"/>
                </a:solidFill>
              </a:rPr>
              <a:t>힘들어요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한국어가 </a:t>
            </a:r>
            <a:r>
              <a:rPr lang="ko-KR" altLang="en-US" dirty="0" smtClean="0">
                <a:solidFill>
                  <a:schemeClr val="accent2"/>
                </a:solidFill>
              </a:rPr>
              <a:t>어려워요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요새 어때요</a:t>
            </a:r>
            <a:r>
              <a:rPr lang="en-US" altLang="ko-KR" dirty="0" smtClean="0"/>
              <a:t>?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시험이라서 </a:t>
            </a:r>
            <a:r>
              <a:rPr lang="ko-KR" altLang="en-US" dirty="0" smtClean="0">
                <a:solidFill>
                  <a:schemeClr val="accent2"/>
                </a:solidFill>
              </a:rPr>
              <a:t>힘들어요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시험은 </a:t>
            </a:r>
            <a:r>
              <a:rPr lang="ko-KR" altLang="en-US" dirty="0" smtClean="0">
                <a:solidFill>
                  <a:schemeClr val="accent2"/>
                </a:solidFill>
              </a:rPr>
              <a:t>피곤해요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아침에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 )</a:t>
            </a:r>
            <a:r>
              <a:rPr lang="ko-KR" altLang="en-US" dirty="0" smtClean="0"/>
              <a:t>를 해요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와</a:t>
            </a:r>
            <a:r>
              <a:rPr lang="en-US" altLang="ko-KR" dirty="0" smtClean="0"/>
              <a:t>! </a:t>
            </a:r>
            <a:r>
              <a:rPr lang="ko-KR" altLang="en-US" dirty="0" smtClean="0"/>
              <a:t>중국어발표요</a:t>
            </a:r>
            <a:r>
              <a:rPr lang="en-US" altLang="ko-KR" dirty="0" smtClean="0"/>
              <a:t>? </a:t>
            </a:r>
            <a:r>
              <a:rPr lang="ko-KR" altLang="en-US" dirty="0" smtClean="0"/>
              <a:t>뭘 발표해요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에너지절약</a:t>
            </a:r>
            <a:r>
              <a:rPr lang="ko-KR" altLang="en-US" dirty="0" smtClean="0"/>
              <a:t>에 대해 발표해요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많이 </a:t>
            </a:r>
            <a:r>
              <a:rPr lang="en-US" altLang="ko-KR" dirty="0" smtClean="0">
                <a:solidFill>
                  <a:schemeClr val="accent2"/>
                </a:solidFill>
              </a:rPr>
              <a:t>(</a:t>
            </a:r>
            <a:r>
              <a:rPr lang="en-US" altLang="ko-KR" dirty="0" smtClean="0"/>
              <a:t>          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en-US" altLang="ko-KR" dirty="0" smtClean="0"/>
              <a:t>?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오랫동안 연습했어요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발표 </a:t>
            </a:r>
            <a:r>
              <a:rPr lang="ko-KR" altLang="en-US" dirty="0" smtClean="0">
                <a:solidFill>
                  <a:schemeClr val="accent2"/>
                </a:solidFill>
              </a:rPr>
              <a:t>잘했으면 </a:t>
            </a:r>
            <a:r>
              <a:rPr lang="ko-KR" altLang="en-US" dirty="0" smtClean="0"/>
              <a:t>좋겠습니다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내일 발표에 오세요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죄송해요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내일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아침</a:t>
            </a:r>
            <a:r>
              <a:rPr lang="ko-KR" altLang="en-US" dirty="0" smtClean="0"/>
              <a:t>에 </a:t>
            </a:r>
            <a:r>
              <a:rPr lang="en-US" altLang="ko-KR" dirty="0" smtClean="0">
                <a:solidFill>
                  <a:schemeClr val="accent2"/>
                </a:solidFill>
              </a:rPr>
              <a:t>( </a:t>
            </a:r>
            <a:r>
              <a:rPr lang="en-US" altLang="ko-KR" dirty="0" smtClean="0"/>
              <a:t>            </a:t>
            </a:r>
            <a:r>
              <a:rPr lang="en-US" altLang="ko-KR" dirty="0" smtClean="0">
                <a:solidFill>
                  <a:schemeClr val="accent2"/>
                </a:solidFill>
              </a:rPr>
              <a:t>)</a:t>
            </a:r>
            <a:r>
              <a:rPr lang="ko-KR" altLang="en-US" dirty="0" smtClean="0"/>
              <a:t>이 있어요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괜찮아요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봉사활동도 </a:t>
            </a:r>
            <a:r>
              <a:rPr lang="ko-KR" altLang="en-US" dirty="0" smtClean="0">
                <a:solidFill>
                  <a:schemeClr val="accent2"/>
                </a:solidFill>
              </a:rPr>
              <a:t>잘하기</a:t>
            </a:r>
            <a:r>
              <a:rPr lang="ko-KR" altLang="en-US" dirty="0" smtClean="0"/>
              <a:t> 바랍니다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아침에 </a:t>
            </a:r>
            <a:r>
              <a:rPr lang="ko-KR" altLang="en-US" dirty="0" smtClean="0">
                <a:solidFill>
                  <a:schemeClr val="accent2"/>
                </a:solidFill>
              </a:rPr>
              <a:t>중국어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발표</a:t>
            </a:r>
            <a:r>
              <a:rPr lang="ko-KR" altLang="en-US" dirty="0" smtClean="0"/>
              <a:t>를 해요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와</a:t>
            </a:r>
            <a:r>
              <a:rPr lang="en-US" altLang="ko-KR" dirty="0" smtClean="0"/>
              <a:t>! </a:t>
            </a:r>
            <a:r>
              <a:rPr lang="ko-KR" altLang="en-US" dirty="0" smtClean="0"/>
              <a:t>중국어발표요</a:t>
            </a:r>
            <a:r>
              <a:rPr lang="en-US" altLang="ko-KR" dirty="0" smtClean="0"/>
              <a:t>? </a:t>
            </a:r>
            <a:r>
              <a:rPr lang="ko-KR" altLang="en-US" dirty="0" smtClean="0"/>
              <a:t>뭘 발표해요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에너지절약</a:t>
            </a:r>
            <a:r>
              <a:rPr lang="ko-KR" altLang="en-US" dirty="0" smtClean="0"/>
              <a:t>에 대해 발표해요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많이 </a:t>
            </a:r>
            <a:r>
              <a:rPr lang="ko-KR" altLang="en-US" dirty="0" smtClean="0">
                <a:solidFill>
                  <a:srgbClr val="FF0000"/>
                </a:solidFill>
              </a:rPr>
              <a:t>연습했어요</a:t>
            </a:r>
            <a:r>
              <a:rPr lang="en-US" altLang="ko-KR" dirty="0" smtClean="0"/>
              <a:t>?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오랫동안 연습했어요</a:t>
            </a:r>
            <a:r>
              <a:rPr lang="en-US" altLang="ko-KR" dirty="0" smtClean="0"/>
              <a:t>.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발표 </a:t>
            </a:r>
            <a:r>
              <a:rPr lang="ko-KR" altLang="en-US" dirty="0" smtClean="0">
                <a:solidFill>
                  <a:schemeClr val="accent2"/>
                </a:solidFill>
              </a:rPr>
              <a:t>잘했으면 </a:t>
            </a:r>
            <a:r>
              <a:rPr lang="ko-KR" altLang="en-US" dirty="0" smtClean="0"/>
              <a:t>좋겠습니다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내일 발표에 오세요</a:t>
            </a:r>
            <a:r>
              <a:rPr lang="en-US" altLang="ko-KR" dirty="0" smtClean="0"/>
              <a:t>? 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죄송해요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내일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아침</a:t>
            </a:r>
            <a:r>
              <a:rPr lang="ko-KR" altLang="en-US" dirty="0" smtClean="0"/>
              <a:t>에 </a:t>
            </a:r>
            <a:r>
              <a:rPr lang="ko-KR" altLang="en-US" dirty="0" smtClean="0">
                <a:solidFill>
                  <a:schemeClr val="accent2"/>
                </a:solidFill>
              </a:rPr>
              <a:t>봉사활동</a:t>
            </a:r>
            <a:r>
              <a:rPr lang="ko-KR" altLang="en-US" dirty="0" smtClean="0"/>
              <a:t>이 있어요</a:t>
            </a:r>
            <a:r>
              <a:rPr lang="en-US" altLang="ko-KR" dirty="0" smtClean="0"/>
              <a:t>.</a:t>
            </a:r>
          </a:p>
          <a:p>
            <a:pPr algn="just"/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괜찮아요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봉사활동도 </a:t>
            </a:r>
            <a:r>
              <a:rPr lang="ko-KR" altLang="en-US" dirty="0" smtClean="0">
                <a:solidFill>
                  <a:schemeClr val="accent2"/>
                </a:solidFill>
              </a:rPr>
              <a:t>잘하기</a:t>
            </a:r>
            <a:r>
              <a:rPr lang="ko-KR" altLang="en-US" dirty="0" smtClean="0"/>
              <a:t> 바랍니다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한국 추석 음식을 만들려고 합니다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ko-KR" altLang="en-US" dirty="0" smtClean="0"/>
              <a:t> 않습니까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괜찮아요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한국인 선생님이 </a:t>
            </a:r>
            <a:r>
              <a:rPr lang="ko-KR" altLang="en-US" dirty="0" smtClean="0">
                <a:solidFill>
                  <a:schemeClr val="accent2"/>
                </a:solidFill>
              </a:rPr>
              <a:t>가르쳐 주십니다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신청하겠습니다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아침 수업은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)</a:t>
            </a:r>
            <a:r>
              <a:rPr lang="ko-KR" altLang="en-US" dirty="0" smtClean="0"/>
              <a:t>로 와주십시오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죄송합니다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요리실이 어디입니까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오른쪽</a:t>
            </a:r>
            <a:r>
              <a:rPr lang="ko-KR" altLang="en-US" dirty="0" smtClean="0"/>
              <a:t>으로 가십시오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가깝습니다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멀지 않군요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친구들에게도 </a:t>
            </a:r>
            <a:r>
              <a:rPr lang="ko-KR" altLang="en-US" dirty="0" smtClean="0">
                <a:solidFill>
                  <a:schemeClr val="accent2"/>
                </a:solidFill>
              </a:rPr>
              <a:t>알리겠습니다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많은 분들이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)</a:t>
            </a:r>
            <a:r>
              <a:rPr lang="ko-KR" altLang="en-US" dirty="0" smtClean="0"/>
              <a:t>좋겠습니다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6 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31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내일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모레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주위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중국어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변기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미리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절약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에너지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먼저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축제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오른쪽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요리실</a:t>
                      </a:r>
                      <a:endParaRPr lang="ko-KR" altLang="en-US" dirty="0"/>
                    </a:p>
                  </a:txBody>
                  <a:tcPr/>
                </a:tc>
              </a:tr>
              <a:tr h="2915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꽃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재료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회비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봉사활동</a:t>
                      </a:r>
                      <a:endParaRPr lang="ko-KR" altLang="en-US" dirty="0"/>
                    </a:p>
                  </a:txBody>
                  <a:tcPr/>
                </a:tc>
              </a:tr>
              <a:tr h="2174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의견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휴지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신입부원</a:t>
                      </a:r>
                      <a:endParaRPr lang="ko-KR" altLang="en-US" dirty="0"/>
                    </a:p>
                  </a:txBody>
                  <a:tcPr/>
                </a:tc>
              </a:tr>
              <a:tr h="143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발표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통화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동아리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언어교환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밖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졸업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사이트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한국 추석 음식을 만들려고 합니다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힘들지</a:t>
            </a:r>
            <a:r>
              <a:rPr lang="ko-KR" altLang="en-US" dirty="0" smtClean="0"/>
              <a:t> 않습니까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괜찮아요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한국인 선생님이 </a:t>
            </a:r>
            <a:r>
              <a:rPr lang="ko-KR" altLang="en-US" dirty="0" smtClean="0">
                <a:solidFill>
                  <a:schemeClr val="accent2"/>
                </a:solidFill>
              </a:rPr>
              <a:t>가르쳐 주십니다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신청하겠습니다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내일 아침 수업은</a:t>
            </a:r>
            <a:r>
              <a:rPr lang="en-US" altLang="ko-KR" dirty="0" smtClean="0"/>
              <a:t> </a:t>
            </a:r>
            <a:r>
              <a:rPr lang="ko-KR" altLang="en-US" dirty="0" smtClean="0">
                <a:solidFill>
                  <a:schemeClr val="accent2"/>
                </a:solidFill>
              </a:rPr>
              <a:t>요리실</a:t>
            </a:r>
            <a:r>
              <a:rPr lang="ko-KR" altLang="en-US" dirty="0" smtClean="0"/>
              <a:t>로 와주십시오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죄송합니다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요리실이 어디입니까</a:t>
            </a:r>
            <a:r>
              <a:rPr lang="en-US" altLang="ko-KR" dirty="0" smtClean="0"/>
              <a:t>? 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>
                <a:solidFill>
                  <a:schemeClr val="accent2"/>
                </a:solidFill>
              </a:rPr>
              <a:t>오른쪽</a:t>
            </a:r>
            <a:r>
              <a:rPr lang="ko-KR" altLang="en-US" dirty="0" smtClean="0"/>
              <a:t>으로 가십시오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가깝습니다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멀지 않군요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친구들에게도 </a:t>
            </a:r>
            <a:r>
              <a:rPr lang="ko-KR" altLang="en-US" dirty="0" smtClean="0">
                <a:solidFill>
                  <a:schemeClr val="accent2"/>
                </a:solidFill>
              </a:rPr>
              <a:t>알리겠습니다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나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고맙습니다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많은 분들이 </a:t>
            </a:r>
            <a:r>
              <a:rPr lang="ko-KR" altLang="en-US" dirty="0" smtClean="0">
                <a:solidFill>
                  <a:schemeClr val="accent2"/>
                </a:solidFill>
              </a:rPr>
              <a:t>참여했으면</a:t>
            </a:r>
            <a:r>
              <a:rPr lang="ko-KR" altLang="en-US" dirty="0" smtClean="0"/>
              <a:t> 좋겠습니다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6 </a:t>
            </a:r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31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내일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明天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모레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后天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주위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周围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중국어(中國語)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변기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马桶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미리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事先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절약(節約)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에너지</a:t>
                      </a:r>
                      <a:r>
                        <a:rPr lang="en-US" altLang="ko-KR" dirty="0" smtClean="0"/>
                        <a:t>(&lt;</a:t>
                      </a:r>
                      <a:r>
                        <a:rPr lang="ko-KR" altLang="en-US" dirty="0" smtClean="0"/>
                        <a:t>物理</a:t>
                      </a:r>
                      <a:r>
                        <a:rPr lang="en-US" altLang="ko-KR" dirty="0" smtClean="0"/>
                        <a:t>&gt; </a:t>
                      </a:r>
                      <a:r>
                        <a:rPr lang="ko-KR" altLang="en-US" dirty="0" smtClean="0"/>
                        <a:t>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세계(世界)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먼저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首先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축제(庆祝活动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오른쪽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아침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早上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快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치마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裙子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요리실(</a:t>
                      </a:r>
                      <a:r>
                        <a:rPr lang="ko-KR" altLang="en-US" dirty="0" err="1" smtClean="0"/>
                        <a:t>料理室</a:t>
                      </a:r>
                      <a:r>
                        <a:rPr lang="ko-KR" alt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2915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꽃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재료(材料)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회비(會費)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봉사활동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义务活动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2174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房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의견(意見)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휴지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卫生纸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신입부원(新入部員)</a:t>
                      </a:r>
                      <a:endParaRPr lang="ko-KR" altLang="en-US" dirty="0"/>
                    </a:p>
                  </a:txBody>
                  <a:tcPr/>
                </a:tc>
              </a:tr>
              <a:tr h="143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발표(發表)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통화(通話)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동아리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社团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언어교환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言語交換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밖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外面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졸업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毕业</a:t>
                      </a:r>
                      <a:r>
                        <a:rPr lang="en-US" altLang="ko-KR" dirty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사이트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网站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31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明天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后天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周围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中國語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马桶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事先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節約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dirty="0" smtClean="0"/>
                        <a:t>&lt;</a:t>
                      </a:r>
                      <a:r>
                        <a:rPr lang="ko-KR" altLang="en-US" dirty="0" smtClean="0"/>
                        <a:t>物理</a:t>
                      </a:r>
                      <a:r>
                        <a:rPr lang="en-US" altLang="ko-KR" dirty="0" smtClean="0"/>
                        <a:t>&gt;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ko-KR" altLang="en-US" dirty="0" smtClean="0"/>
                        <a:t>能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世界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首先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庆祝活动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右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早上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快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裙子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料理室</a:t>
                      </a:r>
                      <a:endParaRPr lang="ko-KR" altLang="en-US" dirty="0"/>
                    </a:p>
                  </a:txBody>
                  <a:tcPr/>
                </a:tc>
              </a:tr>
              <a:tr h="2915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花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材料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會費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义务活动</a:t>
                      </a:r>
                      <a:endParaRPr lang="ko-KR" altLang="en-US" dirty="0"/>
                    </a:p>
                  </a:txBody>
                  <a:tcPr/>
                </a:tc>
              </a:tr>
              <a:tr h="2174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房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意見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卫生纸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新入部員</a:t>
                      </a:r>
                      <a:endParaRPr lang="ko-KR" altLang="en-US" dirty="0"/>
                    </a:p>
                  </a:txBody>
                  <a:tcPr/>
                </a:tc>
              </a:tr>
              <a:tr h="143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發表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通話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社团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言語交換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外面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毕业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err="1" smtClean="0"/>
                        <a:t>网站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31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내일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모레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주위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중국어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변기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미리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절약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에너지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세계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먼저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축제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오른쪽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아침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빨리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치마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요리실</a:t>
                      </a:r>
                      <a:endParaRPr lang="ko-KR" altLang="en-US" dirty="0"/>
                    </a:p>
                  </a:txBody>
                  <a:tcPr/>
                </a:tc>
              </a:tr>
              <a:tr h="2915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꽃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재료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회비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봉사활동</a:t>
                      </a:r>
                      <a:endParaRPr lang="ko-KR" altLang="en-US" dirty="0"/>
                    </a:p>
                  </a:txBody>
                  <a:tcPr/>
                </a:tc>
              </a:tr>
              <a:tr h="2174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방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의견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휴지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신입부원</a:t>
                      </a:r>
                      <a:endParaRPr lang="ko-KR" altLang="en-US" dirty="0"/>
                    </a:p>
                  </a:txBody>
                  <a:tcPr/>
                </a:tc>
              </a:tr>
              <a:tr h="143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발표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통화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동아리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언어교환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밖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졸업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dirty="0" smtClean="0"/>
                        <a:t>사이트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16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많다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多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구하다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求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敬語 </a:t>
                      </a:r>
                      <a:r>
                        <a:rPr lang="ko-KR" altLang="en-US" dirty="0" err="1" smtClean="0"/>
                        <a:t>來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결정하다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决定</a:t>
                      </a:r>
                      <a:r>
                        <a:rPr lang="en-US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살다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住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마시다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敬語</a:t>
                      </a:r>
                      <a:r>
                        <a:rPr lang="ko-KR" altLang="en-US" baseline="0" dirty="0" smtClean="0"/>
                        <a:t> </a:t>
                      </a:r>
                      <a:r>
                        <a:rPr lang="ko-KR" altLang="en-US" dirty="0" smtClean="0"/>
                        <a:t>喝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잘하다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做得好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시끄럽다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吵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开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막히다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堵塞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ko-KR" dirty="0" smtClean="0"/>
                    </a:p>
                    <a:p>
                      <a:r>
                        <a:rPr lang="ko-KR" altLang="en-US" dirty="0" smtClean="0"/>
                        <a:t>힘들다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难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ko-KR" altLang="en-US" dirty="0" smtClean="0"/>
                        <a:t>辛苦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확인하다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 确认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가깝다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近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알리다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告知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가입하다(加入)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피해가 되다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b="0" dirty="0" err="1" smtClean="0"/>
                        <a:t>使</a:t>
                      </a:r>
                      <a:r>
                        <a:rPr lang="ko-KR" altLang="en-US" dirty="0" err="1" smtClean="0"/>
                        <a:t>损害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16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多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敬語 </a:t>
                      </a:r>
                      <a:r>
                        <a:rPr lang="ko-KR" altLang="en-US" dirty="0" err="1" smtClean="0"/>
                        <a:t>來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决定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住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敬語</a:t>
                      </a:r>
                      <a:r>
                        <a:rPr lang="ko-KR" altLang="en-US" baseline="0" dirty="0" smtClean="0"/>
                        <a:t> </a:t>
                      </a:r>
                      <a:r>
                        <a:rPr lang="ko-KR" altLang="en-US" dirty="0" smtClean="0"/>
                        <a:t>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做得好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吵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开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/>
                        <a:t>堵塞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ko-KR" dirty="0" smtClean="0"/>
                    </a:p>
                    <a:p>
                      <a:r>
                        <a:rPr lang="ko-KR" altLang="en-US" dirty="0" smtClean="0"/>
                        <a:t>难</a:t>
                      </a:r>
                      <a:r>
                        <a:rPr lang="en-US" altLang="ko-KR" dirty="0" smtClean="0"/>
                        <a:t>,</a:t>
                      </a:r>
                      <a:r>
                        <a:rPr lang="ko-KR" altLang="en-US" dirty="0" smtClean="0"/>
                        <a:t>辛苦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确认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近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告知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加入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b="0" dirty="0" err="1" smtClean="0"/>
                        <a:t>使得</a:t>
                      </a:r>
                      <a:r>
                        <a:rPr lang="ko-KR" altLang="en-US" dirty="0" err="1" smtClean="0"/>
                        <a:t>损害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16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많다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구하다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오시다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결정하다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살다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마시다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잘하다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시끄럽다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막히다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힘들다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확인하다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가깝다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알리다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가입하다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피해가 되다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목표 어휘 </a:t>
            </a:r>
            <a:r>
              <a:rPr lang="en-US" altLang="ko-KR" dirty="0" smtClean="0"/>
              <a:t>16</a:t>
            </a:r>
            <a:r>
              <a:rPr lang="ko-KR" altLang="en-US" dirty="0" smtClean="0"/>
              <a:t>개 </a:t>
            </a:r>
            <a:endParaRPr lang="ko-KR" altLang="en-US" dirty="0"/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07524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906"/>
                <a:gridCol w="1860580"/>
                <a:gridCol w="2037778"/>
                <a:gridCol w="221497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많다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구하다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오시다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결정하다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살다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마시다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잘하다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시끄럽다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막히다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힘들다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확인하다</a:t>
                      </a:r>
                      <a:endParaRPr lang="ko-KR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가깝다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알리다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가입하다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dirty="0" smtClean="0"/>
                        <a:t>피해가 되다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꼭 외우기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  <p:sp>
        <p:nvSpPr>
          <p:cNvPr id="4" name="직사각형 10"/>
          <p:cNvSpPr/>
          <p:nvPr/>
        </p:nvSpPr>
        <p:spPr bwMode="auto">
          <a:xfrm>
            <a:off x="971551" y="1774778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3240088" y="0"/>
                </a:lnTo>
                <a:lnTo>
                  <a:pt x="3240088" y="900877"/>
                </a:lnTo>
                <a:cubicBezTo>
                  <a:pt x="2861403" y="1033729"/>
                  <a:pt x="2580014" y="1372561"/>
                  <a:pt x="2529770" y="1783011"/>
                </a:cubicBez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아침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저녁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절약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낭비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오른쪽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왼쪽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막히다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뚫리다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잘하다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못하다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endParaRPr lang="ko-KR" altLang="en-US" dirty="0" smtClean="0">
              <a:solidFill>
                <a:prstClr val="black"/>
              </a:solidFill>
            </a:endParaRPr>
          </a:p>
        </p:txBody>
      </p:sp>
      <p:sp>
        <p:nvSpPr>
          <p:cNvPr id="5" name="직사각형 12"/>
          <p:cNvSpPr/>
          <p:nvPr/>
        </p:nvSpPr>
        <p:spPr bwMode="auto">
          <a:xfrm>
            <a:off x="4932363" y="1774778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0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710316" y="1783011"/>
                </a:lnTo>
                <a:cubicBezTo>
                  <a:pt x="660072" y="1372562"/>
                  <a:pt x="378685" y="1033730"/>
                  <a:pt x="0" y="900878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많다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적다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피다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지다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가깝다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멀다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가입하다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탈퇴하다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6" name="직사각형 11"/>
          <p:cNvSpPr/>
          <p:nvPr/>
        </p:nvSpPr>
        <p:spPr bwMode="auto">
          <a:xfrm>
            <a:off x="971551" y="4166269"/>
            <a:ext cx="3240088" cy="1783011"/>
          </a:xfrm>
          <a:custGeom>
            <a:avLst/>
            <a:gdLst/>
            <a:ahLst/>
            <a:cxnLst/>
            <a:rect l="l" t="t" r="r" b="b"/>
            <a:pathLst>
              <a:path w="3240088" h="1783011">
                <a:moveTo>
                  <a:pt x="0" y="0"/>
                </a:moveTo>
                <a:lnTo>
                  <a:pt x="2630916" y="0"/>
                </a:lnTo>
                <a:cubicBezTo>
                  <a:pt x="2753268" y="252908"/>
                  <a:pt x="2972262" y="450007"/>
                  <a:pt x="3240088" y="543581"/>
                </a:cubicBezTo>
                <a:lnTo>
                  <a:pt x="3240088" y="1783011"/>
                </a:lnTo>
                <a:lnTo>
                  <a:pt x="0" y="178301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밖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안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졸업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입학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미리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아직 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시끄럽다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조용하다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endParaRPr lang="ko-KR" altLang="en-US" dirty="0" smtClean="0">
              <a:solidFill>
                <a:prstClr val="black"/>
              </a:solidFill>
            </a:endParaRPr>
          </a:p>
        </p:txBody>
      </p:sp>
      <p:sp>
        <p:nvSpPr>
          <p:cNvPr id="7" name="직사각형 13"/>
          <p:cNvSpPr/>
          <p:nvPr/>
        </p:nvSpPr>
        <p:spPr bwMode="auto">
          <a:xfrm>
            <a:off x="4932040" y="4149080"/>
            <a:ext cx="3240087" cy="1783011"/>
          </a:xfrm>
          <a:custGeom>
            <a:avLst/>
            <a:gdLst/>
            <a:ahLst/>
            <a:cxnLst/>
            <a:rect l="l" t="t" r="r" b="b"/>
            <a:pathLst>
              <a:path w="3240087" h="1783011">
                <a:moveTo>
                  <a:pt x="609171" y="0"/>
                </a:moveTo>
                <a:lnTo>
                  <a:pt x="3240087" y="0"/>
                </a:lnTo>
                <a:lnTo>
                  <a:pt x="3240087" y="1783011"/>
                </a:lnTo>
                <a:lnTo>
                  <a:pt x="0" y="1783011"/>
                </a:lnTo>
                <a:lnTo>
                  <a:pt x="0" y="543580"/>
                </a:lnTo>
                <a:cubicBezTo>
                  <a:pt x="267826" y="450006"/>
                  <a:pt x="486819" y="252907"/>
                  <a:pt x="60917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9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절약하다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아끼다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사이트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홈 페이지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힘들다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어렵다</a:t>
            </a:r>
            <a:r>
              <a:rPr lang="en-US" altLang="ko-KR" dirty="0" smtClean="0">
                <a:solidFill>
                  <a:prstClr val="black"/>
                </a:solidFill>
              </a:rPr>
              <a:t>, </a:t>
            </a:r>
            <a:r>
              <a:rPr lang="ko-KR" altLang="en-US" dirty="0" smtClean="0">
                <a:solidFill>
                  <a:prstClr val="black"/>
                </a:solidFill>
              </a:rPr>
              <a:t>피곤하다</a:t>
            </a:r>
            <a:r>
              <a:rPr lang="en-US" altLang="ko-KR" dirty="0" smtClean="0">
                <a:solidFill>
                  <a:prstClr val="black"/>
                </a:solidFill>
              </a:rPr>
              <a:t> </a:t>
            </a: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구하다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찾다</a:t>
            </a:r>
            <a:endParaRPr lang="en-US" altLang="ko-KR" dirty="0" smtClean="0">
              <a:solidFill>
                <a:prstClr val="black"/>
              </a:solidFill>
            </a:endParaRPr>
          </a:p>
          <a:p>
            <a:pPr algn="ctr"/>
            <a:r>
              <a:rPr lang="ko-KR" altLang="en-US" dirty="0" smtClean="0">
                <a:solidFill>
                  <a:prstClr val="black"/>
                </a:solidFill>
              </a:rPr>
              <a:t>가입하다 </a:t>
            </a:r>
            <a:r>
              <a:rPr lang="en-US" altLang="ko-KR" dirty="0" smtClean="0">
                <a:solidFill>
                  <a:prstClr val="black"/>
                </a:solidFill>
              </a:rPr>
              <a:t>: </a:t>
            </a:r>
            <a:r>
              <a:rPr lang="ko-KR" altLang="en-US" dirty="0" smtClean="0">
                <a:solidFill>
                  <a:prstClr val="black"/>
                </a:solidFill>
              </a:rPr>
              <a:t>신청하다</a:t>
            </a:r>
            <a:endParaRPr lang="en-US" altLang="ko-KR" dirty="0" smtClean="0">
              <a:solidFill>
                <a:prstClr val="black"/>
              </a:solidFill>
            </a:endParaRPr>
          </a:p>
        </p:txBody>
      </p:sp>
      <p:sp>
        <p:nvSpPr>
          <p:cNvPr id="8" name="양쪽 모서리가 둥근 사각형 7"/>
          <p:cNvSpPr/>
          <p:nvPr/>
        </p:nvSpPr>
        <p:spPr bwMode="auto">
          <a:xfrm>
            <a:off x="971551" y="1436224"/>
            <a:ext cx="3240088" cy="338554"/>
          </a:xfrm>
          <a:prstGeom prst="round2SameRect">
            <a:avLst/>
          </a:prstGeom>
          <a:gradFill>
            <a:gsLst>
              <a:gs pos="0">
                <a:srgbClr val="FFC000"/>
              </a:gs>
              <a:gs pos="100000">
                <a:srgbClr val="E78A00"/>
              </a:gs>
              <a:gs pos="30000">
                <a:srgbClr val="FF990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반대 어휘 </a:t>
            </a:r>
          </a:p>
        </p:txBody>
      </p:sp>
      <p:sp>
        <p:nvSpPr>
          <p:cNvPr id="9" name="양쪽 모서리가 둥근 사각형 8"/>
          <p:cNvSpPr/>
          <p:nvPr/>
        </p:nvSpPr>
        <p:spPr bwMode="auto">
          <a:xfrm>
            <a:off x="4932363" y="1436224"/>
            <a:ext cx="3240087" cy="338554"/>
          </a:xfrm>
          <a:prstGeom prst="round2Same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30000">
                <a:srgbClr val="00B05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dirty="0" smtClean="0">
                <a:solidFill>
                  <a:sysClr val="windowText" lastClr="000000"/>
                </a:solidFill>
                <a:cs typeface="Tahoma" pitchFamily="34" charset="0"/>
              </a:rPr>
              <a:t>반대 어휘 </a:t>
            </a:r>
            <a:endParaRPr lang="en-US" altLang="ko-KR" dirty="0" smtClean="0">
              <a:solidFill>
                <a:sysClr val="windowText" lastClr="000000"/>
              </a:solidFill>
              <a:cs typeface="Tahoma" pitchFamily="34" charset="0"/>
            </a:endParaRPr>
          </a:p>
        </p:txBody>
      </p:sp>
      <p:sp>
        <p:nvSpPr>
          <p:cNvPr id="10" name="양쪽 모서리가 둥근 사각형 11"/>
          <p:cNvSpPr/>
          <p:nvPr/>
        </p:nvSpPr>
        <p:spPr bwMode="auto">
          <a:xfrm>
            <a:off x="5541534" y="3827715"/>
            <a:ext cx="2630916" cy="338554"/>
          </a:xfrm>
          <a:custGeom>
            <a:avLst/>
            <a:gdLst/>
            <a:ahLst/>
            <a:cxnLst/>
            <a:rect l="l" t="t" r="r" b="b"/>
            <a:pathLst>
              <a:path w="2630916" h="338554">
                <a:moveTo>
                  <a:pt x="101145" y="0"/>
                </a:moveTo>
                <a:lnTo>
                  <a:pt x="2574489" y="0"/>
                </a:lnTo>
                <a:cubicBezTo>
                  <a:pt x="2605653" y="0"/>
                  <a:pt x="2630916" y="25263"/>
                  <a:pt x="2630916" y="56427"/>
                </a:cubicBezTo>
                <a:lnTo>
                  <a:pt x="2630916" y="338554"/>
                </a:lnTo>
                <a:lnTo>
                  <a:pt x="0" y="338554"/>
                </a:lnTo>
                <a:cubicBezTo>
                  <a:pt x="52320" y="234489"/>
                  <a:pt x="87095" y="120375"/>
                  <a:pt x="101145" y="0"/>
                </a:cubicBezTo>
                <a:close/>
              </a:path>
            </a:pathLst>
          </a:custGeom>
          <a:gradFill>
            <a:gsLst>
              <a:gs pos="0">
                <a:srgbClr val="9E5ECE"/>
              </a:gs>
              <a:gs pos="97917">
                <a:srgbClr val="7030A0"/>
              </a:gs>
              <a:gs pos="30000">
                <a:srgbClr val="7030A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비슷한 어휘 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1" name="양쪽 모서리가 둥근 사각형 12"/>
          <p:cNvSpPr/>
          <p:nvPr/>
        </p:nvSpPr>
        <p:spPr bwMode="auto">
          <a:xfrm>
            <a:off x="971552" y="3827715"/>
            <a:ext cx="2630915" cy="338554"/>
          </a:xfrm>
          <a:custGeom>
            <a:avLst/>
            <a:gdLst/>
            <a:ahLst/>
            <a:cxnLst/>
            <a:rect l="l" t="t" r="r" b="b"/>
            <a:pathLst>
              <a:path w="2630915" h="338554">
                <a:moveTo>
                  <a:pt x="56427" y="0"/>
                </a:moveTo>
                <a:lnTo>
                  <a:pt x="2529769" y="0"/>
                </a:lnTo>
                <a:cubicBezTo>
                  <a:pt x="2543819" y="120375"/>
                  <a:pt x="2578595" y="234489"/>
                  <a:pt x="2630915" y="338554"/>
                </a:cubicBezTo>
                <a:lnTo>
                  <a:pt x="0" y="338554"/>
                </a:lnTo>
                <a:lnTo>
                  <a:pt x="0" y="56427"/>
                </a:lnTo>
                <a:cubicBezTo>
                  <a:pt x="0" y="25263"/>
                  <a:pt x="25263" y="0"/>
                  <a:pt x="56427" y="0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97917">
                <a:srgbClr val="0070C0"/>
              </a:gs>
              <a:gs pos="30000">
                <a:srgbClr val="0070C0"/>
              </a:gs>
            </a:gsLst>
            <a:lin ang="5400000" scaled="1"/>
          </a:gradFill>
          <a:ln w="9525">
            <a:solidFill>
              <a:schemeClr val="bg1">
                <a:lumMod val="50000"/>
              </a:schemeClr>
            </a:solidFill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ko-KR" altLang="en-US" kern="0" dirty="0" smtClean="0">
                <a:solidFill>
                  <a:prstClr val="white"/>
                </a:solidFill>
                <a:cs typeface="굴림" pitchFamily="50" charset="-127"/>
              </a:rPr>
              <a:t>반대 어휘</a:t>
            </a:r>
            <a:endParaRPr lang="ko-KR" altLang="en-US" kern="0" dirty="0">
              <a:solidFill>
                <a:prstClr val="white"/>
              </a:solidFill>
              <a:cs typeface="굴림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672000" y="2792752"/>
            <a:ext cx="1800000" cy="180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endParaRPr lang="ko-KR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3762000" y="2882752"/>
            <a:ext cx="1620000" cy="1620000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65000"/>
                </a:sysClr>
              </a:gs>
              <a:gs pos="5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wrap="square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US" altLang="ko-KR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37</a:t>
            </a:r>
            <a:r>
              <a:rPr lang="ko-KR" altLang="en-US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개</a:t>
            </a:r>
            <a:endParaRPr lang="ko-KR" altLang="en-US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반대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절약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오른쪽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막히다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피다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가깝다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가입하다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낭비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왼</a:t>
            </a:r>
            <a:r>
              <a:rPr lang="ko-KR" altLang="en-US" dirty="0" smtClean="0">
                <a:solidFill>
                  <a:schemeClr val="lt1"/>
                </a:solidFill>
              </a:rPr>
              <a:t>쪽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뚫리다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지다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멀다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탈퇴하다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비슷한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절약하다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사이트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힘들다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힘들다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구하다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가입하다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아끼다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홈 페이지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어렵다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피곤하다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찾다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신청하다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반대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밖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</a:t>
            </a:r>
            <a:r>
              <a:rPr lang="ko-KR" altLang="en-US" dirty="0" smtClean="0"/>
              <a:t>졸업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미리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시끄럽다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잘하다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아침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안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입학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아직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조용하</a:t>
            </a:r>
            <a:r>
              <a:rPr lang="ko-KR" altLang="en-US" dirty="0" smtClean="0">
                <a:solidFill>
                  <a:schemeClr val="lt1"/>
                </a:solidFill>
              </a:rPr>
              <a:t>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못</a:t>
            </a:r>
            <a:r>
              <a:rPr lang="ko-KR" altLang="en-US" dirty="0" smtClean="0">
                <a:solidFill>
                  <a:schemeClr val="lt1"/>
                </a:solidFill>
              </a:rPr>
              <a:t>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저녁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관련 어휘 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079612" y="168439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에너지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1079612" y="235998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 변기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079612" y="303558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꽃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1079612" y="3711176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방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079612" y="4386771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발표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1079612" y="5062368"/>
            <a:ext cx="2304256" cy="540000"/>
          </a:xfrm>
          <a:prstGeom prst="roundRect">
            <a:avLst/>
          </a:prstGeom>
          <a:solidFill>
            <a:srgbClr val="9DCB4E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동아리  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5760132" y="168439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절약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60132" y="235998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막히다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60132" y="303558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피다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60132" y="3711176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구하다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4386771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lt1"/>
                </a:solidFill>
              </a:rPr>
              <a:t>잘하다</a:t>
            </a:r>
            <a:endParaRPr lang="ko-KR" altLang="en-US" dirty="0">
              <a:solidFill>
                <a:schemeClr val="lt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60132" y="5062368"/>
            <a:ext cx="2304256" cy="540000"/>
          </a:xfrm>
          <a:prstGeom prst="roundRect">
            <a:avLst/>
          </a:prstGeom>
          <a:solidFill>
            <a:srgbClr val="71CAC4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가입하다</a:t>
            </a:r>
            <a:endParaRPr lang="ko-KR" alt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ko-KR" altLang="en-US" dirty="0" smtClean="0">
                <a:solidFill>
                  <a:schemeClr val="accent2"/>
                </a:solidFill>
              </a:rPr>
              <a:t>아침</a:t>
            </a:r>
            <a:r>
              <a:rPr lang="ko-KR" altLang="en-US" dirty="0" smtClean="0"/>
              <a:t>에는 전공(專攻)수업이 없습니다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olidFill>
                  <a:schemeClr val="accent2"/>
                </a:solidFill>
              </a:rPr>
              <a:t>(     )</a:t>
            </a:r>
            <a:r>
              <a:rPr lang="ko-KR" altLang="en-US" dirty="0" smtClean="0"/>
              <a:t>에는 친구를 만나려고 합니다</a:t>
            </a:r>
            <a:r>
              <a:rPr lang="en-US" altLang="ko-KR" dirty="0" smtClean="0"/>
              <a:t>. </a:t>
            </a:r>
          </a:p>
          <a:p>
            <a:pPr algn="just">
              <a:buNone/>
            </a:pPr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2"/>
                </a:solidFill>
              </a:rPr>
              <a:t>(        )</a:t>
            </a:r>
            <a:r>
              <a:rPr lang="ko-KR" altLang="en-US" dirty="0" smtClean="0"/>
              <a:t>으로 가십시오</a:t>
            </a:r>
            <a:r>
              <a:rPr lang="en-US" altLang="ko-KR" dirty="0" smtClean="0"/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왼쪽</a:t>
            </a:r>
            <a:r>
              <a:rPr lang="ko-KR" altLang="en-US" dirty="0" smtClean="0"/>
              <a:t>으로는 가시지 마십시오</a:t>
            </a:r>
            <a:r>
              <a:rPr lang="en-US" altLang="ko-KR" dirty="0" smtClean="0"/>
              <a:t>.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변기가 </a:t>
            </a:r>
            <a:r>
              <a:rPr lang="ko-KR" altLang="en-US" dirty="0" smtClean="0">
                <a:solidFill>
                  <a:schemeClr val="accent2"/>
                </a:solidFill>
              </a:rPr>
              <a:t>막혔습니다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잘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)</a:t>
            </a:r>
            <a:r>
              <a:rPr lang="ko-KR" altLang="en-US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좋겠습니다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꽃이 </a:t>
            </a:r>
            <a:r>
              <a:rPr lang="en-US" altLang="ko-KR" dirty="0" smtClean="0">
                <a:solidFill>
                  <a:schemeClr val="accent2"/>
                </a:solidFill>
              </a:rPr>
              <a:t>(               )</a:t>
            </a:r>
            <a:r>
              <a:rPr lang="en-US" altLang="ko-KR" dirty="0" smtClean="0"/>
              <a:t>. </a:t>
            </a:r>
            <a:r>
              <a:rPr lang="ko-KR" altLang="en-US" dirty="0" smtClean="0"/>
              <a:t>곧 </a:t>
            </a:r>
            <a:r>
              <a:rPr lang="ko-KR" altLang="en-US" dirty="0" smtClean="0">
                <a:solidFill>
                  <a:schemeClr val="accent2"/>
                </a:solidFill>
              </a:rPr>
              <a:t>질 것입니다</a:t>
            </a:r>
            <a:r>
              <a:rPr lang="en-US" altLang="ko-KR" dirty="0" smtClean="0"/>
              <a:t>. </a:t>
            </a:r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dirty="0" smtClean="0"/>
              <a:t>나는 동아리에</a:t>
            </a:r>
            <a:r>
              <a:rPr lang="en-US" altLang="ko-KR" dirty="0" smtClean="0">
                <a:solidFill>
                  <a:srgbClr val="FF0000"/>
                </a:solidFill>
              </a:rPr>
              <a:t>(                 )</a:t>
            </a:r>
            <a:r>
              <a:rPr lang="en-US" altLang="ko-KR" dirty="0" smtClean="0"/>
              <a:t>.</a:t>
            </a:r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ko-KR" altLang="en-US" dirty="0" smtClean="0"/>
              <a:t>친구는</a:t>
            </a:r>
            <a:r>
              <a:rPr lang="ko-KR" altLang="en-US" dirty="0" smtClean="0">
                <a:solidFill>
                  <a:schemeClr val="accent2"/>
                </a:solidFill>
              </a:rPr>
              <a:t> 탈퇴했습니다</a:t>
            </a:r>
            <a:r>
              <a:rPr lang="en-US" altLang="ko-KR" dirty="0" smtClean="0"/>
              <a:t>.</a:t>
            </a:r>
          </a:p>
          <a:p>
            <a:pPr algn="just">
              <a:buNone/>
            </a:pP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어휘 학습 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1097</TotalTime>
  <Words>1224</Words>
  <Application>Microsoft Office PowerPoint</Application>
  <PresentationFormat>화면 슬라이드 쇼(4:3)</PresentationFormat>
  <Paragraphs>434</Paragraphs>
  <Slides>26</Slides>
  <Notes>0</Notes>
  <HiddenSlides>2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광장</vt:lpstr>
      <vt:lpstr>어휘 8강 </vt:lpstr>
      <vt:lpstr>목표 어휘 31개 </vt:lpstr>
      <vt:lpstr>목표 어휘 16개 </vt:lpstr>
      <vt:lpstr>꼭 외우기!</vt:lpstr>
      <vt:lpstr>반대 어휘 </vt:lpstr>
      <vt:lpstr>비슷한 어휘 </vt:lpstr>
      <vt:lpstr>반대 어휘 </vt:lpstr>
      <vt:lpstr>관련 어휘 </vt:lpstr>
      <vt:lpstr>어휘 학습 1</vt:lpstr>
      <vt:lpstr>어휘 학습 1</vt:lpstr>
      <vt:lpstr>어휘 학습 2</vt:lpstr>
      <vt:lpstr>어휘 학습 2</vt:lpstr>
      <vt:lpstr>어휘 학습 3</vt:lpstr>
      <vt:lpstr>어휘 학습 3</vt:lpstr>
      <vt:lpstr>어휘 학습 4</vt:lpstr>
      <vt:lpstr>어휘 학습 4</vt:lpstr>
      <vt:lpstr>어휘 학습 5</vt:lpstr>
      <vt:lpstr>어휘 학습 5</vt:lpstr>
      <vt:lpstr>어휘 학습 6 </vt:lpstr>
      <vt:lpstr>어휘 학습 6 </vt:lpstr>
      <vt:lpstr>목표 어휘 31개 </vt:lpstr>
      <vt:lpstr>목표 어휘 31개 </vt:lpstr>
      <vt:lpstr>목표 어휘 31개 </vt:lpstr>
      <vt:lpstr>목표 어휘 16개 </vt:lpstr>
      <vt:lpstr>목표 어휘 16개 </vt:lpstr>
      <vt:lpstr>목표 어휘 16개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123</cp:revision>
  <dcterms:created xsi:type="dcterms:W3CDTF">2015-12-23T08:00:19Z</dcterms:created>
  <dcterms:modified xsi:type="dcterms:W3CDTF">2016-02-19T08:10:45Z</dcterms:modified>
</cp:coreProperties>
</file>