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7"/>
  </p:handoutMasterIdLst>
  <p:sldIdLst>
    <p:sldId id="273" r:id="rId2"/>
    <p:sldId id="270" r:id="rId3"/>
    <p:sldId id="271" r:id="rId4"/>
    <p:sldId id="277" r:id="rId5"/>
    <p:sldId id="283" r:id="rId6"/>
    <p:sldId id="284" r:id="rId7"/>
    <p:sldId id="285" r:id="rId8"/>
    <p:sldId id="265" r:id="rId9"/>
    <p:sldId id="272" r:id="rId10"/>
    <p:sldId id="294" r:id="rId11"/>
    <p:sldId id="295" r:id="rId12"/>
    <p:sldId id="266" r:id="rId13"/>
    <p:sldId id="267" r:id="rId14"/>
    <p:sldId id="268" r:id="rId15"/>
    <p:sldId id="259" r:id="rId16"/>
    <p:sldId id="276" r:id="rId17"/>
    <p:sldId id="279" r:id="rId18"/>
    <p:sldId id="280" r:id="rId19"/>
    <p:sldId id="281" r:id="rId20"/>
    <p:sldId id="282" r:id="rId21"/>
    <p:sldId id="289" r:id="rId22"/>
    <p:sldId id="293" r:id="rId23"/>
    <p:sldId id="290" r:id="rId24"/>
    <p:sldId id="291" r:id="rId25"/>
    <p:sldId id="292" r:id="rId2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668" autoAdjust="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D238B-209F-49C9-A445-B409C5D8148D}" type="datetimeFigureOut">
              <a:rPr lang="ko-KR" altLang="en-US" smtClean="0"/>
              <a:pPr/>
              <a:t>2016-02-22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27708-BE35-4CFD-B134-6775331DD1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2016-02-22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2016-02-22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어휘</a:t>
            </a:r>
            <a:r>
              <a:rPr lang="en-US" altLang="ko-KR" dirty="0" smtClean="0"/>
              <a:t> 5</a:t>
            </a:r>
            <a:r>
              <a:rPr lang="ko-KR" altLang="en-US" dirty="0" smtClean="0"/>
              <a:t>강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신체 관련 관용어 </a:t>
            </a:r>
            <a:r>
              <a:rPr lang="en-US" altLang="ko-KR" dirty="0" smtClean="0"/>
              <a:t>19</a:t>
            </a:r>
            <a:r>
              <a:rPr lang="ko-KR" altLang="en-US" dirty="0" smtClean="0"/>
              <a:t>개</a:t>
            </a:r>
            <a:endParaRPr lang="en-US" altLang="ko-KR" dirty="0" smtClean="0"/>
          </a:p>
          <a:p>
            <a:r>
              <a:rPr lang="ko-KR" altLang="en-US" dirty="0" smtClean="0"/>
              <a:t>신출어휘 </a:t>
            </a:r>
            <a:r>
              <a:rPr lang="en-US" altLang="ko-KR" dirty="0" smtClean="0"/>
              <a:t>32</a:t>
            </a:r>
            <a:r>
              <a:rPr lang="ko-KR" altLang="en-US" smtClean="0"/>
              <a:t>개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424"/>
                <a:gridCol w="7499176"/>
              </a:tblGrid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입이 무겁다</a:t>
                      </a:r>
                      <a:r>
                        <a:rPr lang="en-US" altLang="ko-KR" dirty="0" smtClean="0"/>
                        <a:t>.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沉默寡言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입이 가볍다</a:t>
                      </a:r>
                      <a:r>
                        <a:rPr lang="en-US" altLang="ko-KR" dirty="0" smtClean="0"/>
                        <a:t>.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轻嘴薄舌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입이 짧다</a:t>
                      </a:r>
                      <a:r>
                        <a:rPr lang="en-US" altLang="ko-KR" dirty="0" smtClean="0"/>
                        <a:t>.</a:t>
                      </a:r>
                      <a:r>
                        <a:rPr lang="en-US" altLang="ko-KR" baseline="0" dirty="0" smtClean="0"/>
                        <a:t> (</a:t>
                      </a:r>
                      <a:r>
                        <a:rPr lang="ko-KR" altLang="en-US" b="0" dirty="0" err="1" smtClean="0"/>
                        <a:t>挑吃挑喝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입이 가렵다</a:t>
                      </a:r>
                      <a:r>
                        <a:rPr lang="en-US" altLang="ko-KR" dirty="0" smtClean="0"/>
                        <a:t>. (</a:t>
                      </a:r>
                      <a:r>
                        <a:rPr lang="ko-KR" altLang="en-US" b="0" dirty="0" err="1" smtClean="0"/>
                        <a:t>嘴</a:t>
                      </a:r>
                      <a:r>
                        <a:rPr lang="ko-KR" altLang="en-US" dirty="0" err="1" smtClean="0"/>
                        <a:t>痒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배가 아프다</a:t>
                      </a:r>
                      <a:r>
                        <a:rPr lang="en-US" altLang="ko-KR" dirty="0" smtClean="0"/>
                        <a:t>. (</a:t>
                      </a:r>
                      <a:r>
                        <a:rPr lang="ko-KR" altLang="en-US" dirty="0" err="1" smtClean="0"/>
                        <a:t>忌妒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눈이 빠지다</a:t>
                      </a:r>
                      <a:r>
                        <a:rPr lang="en-US" altLang="ko-KR" dirty="0" smtClean="0"/>
                        <a:t>. (</a:t>
                      </a:r>
                      <a:r>
                        <a:rPr lang="ko-KR" altLang="en-US" b="0" dirty="0" err="1" smtClean="0"/>
                        <a:t>望眼欲穿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눈을 뜨다</a:t>
                      </a:r>
                      <a:r>
                        <a:rPr lang="en-US" altLang="ko-KR" dirty="0" smtClean="0"/>
                        <a:t>. (</a:t>
                      </a:r>
                      <a:r>
                        <a:rPr lang="ko-KR" altLang="en-US" dirty="0" err="1" smtClean="0"/>
                        <a:t>开眼界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8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눈이 높다</a:t>
                      </a:r>
                      <a:r>
                        <a:rPr lang="en-US" altLang="ko-KR" dirty="0" smtClean="0"/>
                        <a:t>. (</a:t>
                      </a:r>
                      <a:r>
                        <a:rPr lang="ko-KR" altLang="en-US" dirty="0" smtClean="0"/>
                        <a:t>眼光太高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9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눈을 감다</a:t>
                      </a:r>
                      <a:r>
                        <a:rPr lang="en-US" altLang="ko-KR" dirty="0" smtClean="0"/>
                        <a:t>. (</a:t>
                      </a:r>
                      <a:r>
                        <a:rPr lang="ko-KR" altLang="en-US" b="0" dirty="0" err="1" smtClean="0"/>
                        <a:t>视而不见</a:t>
                      </a:r>
                      <a:r>
                        <a:rPr lang="en-US" altLang="ko-KR" b="0" dirty="0" smtClean="0"/>
                        <a:t>, </a:t>
                      </a:r>
                      <a:r>
                        <a:rPr lang="ko-KR" altLang="en-US" b="0" dirty="0" smtClean="0"/>
                        <a:t>视若无睹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관용어 확인 학습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424"/>
                <a:gridCol w="7499176"/>
              </a:tblGrid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발이 넓다</a:t>
                      </a:r>
                      <a:r>
                        <a:rPr lang="en-US" altLang="ko-KR" dirty="0" smtClean="0"/>
                        <a:t>. (</a:t>
                      </a:r>
                      <a:r>
                        <a:rPr lang="ko-KR" altLang="en-US" b="1" dirty="0" err="1" smtClean="0"/>
                        <a:t>交际很廣</a:t>
                      </a:r>
                      <a:r>
                        <a:rPr lang="en-US" altLang="ko-KR" b="1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11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발</a:t>
                      </a:r>
                      <a:r>
                        <a:rPr lang="ko-KR" altLang="en-US" baseline="0" dirty="0" smtClean="0"/>
                        <a:t>을 뻗고 자다</a:t>
                      </a:r>
                      <a:r>
                        <a:rPr lang="en-US" altLang="ko-KR" baseline="0" dirty="0" smtClean="0"/>
                        <a:t>. (</a:t>
                      </a:r>
                      <a:r>
                        <a:rPr lang="ko-KR" altLang="en-US" dirty="0" err="1" smtClean="0"/>
                        <a:t>安稳睡觉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12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귀가 얇다</a:t>
                      </a:r>
                      <a:r>
                        <a:rPr lang="en-US" altLang="ko-KR" dirty="0" smtClean="0"/>
                        <a:t>. (</a:t>
                      </a:r>
                      <a:r>
                        <a:rPr lang="ko-KR" altLang="en-US" b="0" dirty="0" err="1" smtClean="0"/>
                        <a:t>耳朵软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13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입이 귀에 걸렸다</a:t>
                      </a:r>
                      <a:r>
                        <a:rPr lang="en-US" altLang="ko-KR" dirty="0" smtClean="0"/>
                        <a:t>. (</a:t>
                      </a:r>
                      <a:r>
                        <a:rPr lang="ko-KR" altLang="en-US" dirty="0" err="1" smtClean="0"/>
                        <a:t>合不拢嘴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14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손이 크다</a:t>
                      </a:r>
                      <a:r>
                        <a:rPr lang="en-US" altLang="ko-KR" dirty="0" smtClean="0"/>
                        <a:t>. (</a:t>
                      </a:r>
                      <a:r>
                        <a:rPr lang="ko-KR" altLang="en-US" dirty="0" smtClean="0"/>
                        <a:t>出手大方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15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손이 맵다</a:t>
                      </a:r>
                      <a:r>
                        <a:rPr lang="en-US" altLang="ko-KR" dirty="0" smtClean="0"/>
                        <a:t>. (</a:t>
                      </a:r>
                      <a:r>
                        <a:rPr lang="ko-KR" altLang="en-US" dirty="0" err="1" smtClean="0"/>
                        <a:t>下手重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16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콧대가 높다</a:t>
                      </a:r>
                      <a:r>
                        <a:rPr lang="en-US" altLang="ko-KR" dirty="0" smtClean="0"/>
                        <a:t>. (</a:t>
                      </a:r>
                      <a:r>
                        <a:rPr lang="ko-KR" altLang="en-US" dirty="0" err="1" smtClean="0"/>
                        <a:t>鼻梁太高</a:t>
                      </a:r>
                      <a:r>
                        <a:rPr lang="en-US" altLang="ko-KR" dirty="0" smtClean="0"/>
                        <a:t>=</a:t>
                      </a:r>
                      <a:r>
                        <a:rPr lang="ko-KR" altLang="en-US" dirty="0" smtClean="0"/>
                        <a:t>眼光太高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17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코가 납작해지다</a:t>
                      </a:r>
                      <a:r>
                        <a:rPr lang="en-US" altLang="ko-KR" dirty="0" smtClean="0"/>
                        <a:t>. (</a:t>
                      </a:r>
                      <a:r>
                        <a:rPr lang="ko-KR" altLang="en-US" dirty="0" err="1" smtClean="0"/>
                        <a:t>威言掃地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18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간이 떨어질 뻔 했다</a:t>
                      </a:r>
                      <a:r>
                        <a:rPr lang="en-US" altLang="ko-KR" dirty="0" smtClean="0"/>
                        <a:t>. (</a:t>
                      </a:r>
                      <a:r>
                        <a:rPr lang="ko-KR" altLang="en-US" b="0" dirty="0" smtClean="0"/>
                        <a:t>破胆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en-US" altLang="ko-KR" b="0" dirty="0" smtClean="0"/>
                        <a:t>=</a:t>
                      </a:r>
                      <a:r>
                        <a:rPr lang="en-US" altLang="ko-KR" b="0" baseline="0" dirty="0" smtClean="0"/>
                        <a:t> </a:t>
                      </a:r>
                      <a:r>
                        <a:rPr lang="ko-KR" altLang="en-US" b="0" dirty="0" err="1" smtClean="0"/>
                        <a:t>魂不附体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0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19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간이 콩알만해졌다</a:t>
                      </a:r>
                      <a:r>
                        <a:rPr lang="en-US" altLang="ko-KR" dirty="0" smtClean="0"/>
                        <a:t>. </a:t>
                      </a:r>
                      <a:r>
                        <a:rPr lang="en-US" altLang="ko-KR" b="0" dirty="0" smtClean="0"/>
                        <a:t>(</a:t>
                      </a:r>
                      <a:r>
                        <a:rPr lang="ko-KR" altLang="en-US" dirty="0" err="1" smtClean="0"/>
                        <a:t>胆小怕事</a:t>
                      </a:r>
                      <a:r>
                        <a:rPr lang="en-US" altLang="ko-KR" dirty="0" smtClean="0"/>
                        <a:t>=</a:t>
                      </a:r>
                      <a:r>
                        <a:rPr lang="ko-KR" altLang="en-US" dirty="0" smtClean="0"/>
                        <a:t>胆小如鼠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관용어 확인 학습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관용어 만들기 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079612" y="168439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입이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79612" y="235998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입이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79612" y="303558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입이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079612" y="371117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입이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079612" y="438677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손이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79612" y="5062368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손이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60132" y="168439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무겁다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60132" y="235998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가볍다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60132" y="303558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짧다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60132" y="371117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가렵</a:t>
            </a:r>
            <a:r>
              <a:rPr lang="ko-KR" altLang="en-US" dirty="0" smtClean="0">
                <a:solidFill>
                  <a:schemeClr val="lt1"/>
                </a:solidFill>
              </a:rPr>
              <a:t>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438677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크다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60132" y="5062368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맵</a:t>
            </a:r>
            <a:r>
              <a:rPr lang="ko-KR" altLang="en-US" dirty="0" smtClean="0">
                <a:solidFill>
                  <a:schemeClr val="lt1"/>
                </a:solidFill>
              </a:rPr>
              <a:t>다</a:t>
            </a:r>
            <a:endParaRPr lang="ko-KR" alt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관용어 만들기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079612" y="168439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배가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79612" y="235998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눈이</a:t>
            </a:r>
            <a:r>
              <a:rPr lang="ko-KR" altLang="en-US" dirty="0" smtClean="0">
                <a:solidFill>
                  <a:schemeClr val="lt1"/>
                </a:solidFill>
              </a:rPr>
              <a:t>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79612" y="303558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눈이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079612" y="371117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눈을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079612" y="438677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눈을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79612" y="5062368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귀가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60132" y="168439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아프</a:t>
            </a:r>
            <a:r>
              <a:rPr lang="ko-KR" altLang="en-US" dirty="0" smtClean="0">
                <a:solidFill>
                  <a:schemeClr val="lt1"/>
                </a:solidFill>
              </a:rPr>
              <a:t>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60132" y="235998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빠지</a:t>
            </a:r>
            <a:r>
              <a:rPr lang="ko-KR" altLang="en-US" dirty="0" smtClean="0">
                <a:solidFill>
                  <a:schemeClr val="lt1"/>
                </a:solidFill>
              </a:rPr>
              <a:t>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60132" y="303558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높다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60132" y="371117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감다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438677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뜨다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60132" y="5062368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얇다</a:t>
            </a:r>
            <a:endParaRPr lang="ko-KR" alt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관용어 만들기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079612" y="168439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입</a:t>
            </a:r>
            <a:r>
              <a:rPr lang="ko-KR" altLang="en-US" dirty="0" smtClean="0"/>
              <a:t>이</a:t>
            </a:r>
            <a:r>
              <a:rPr lang="ko-KR" altLang="en-US" dirty="0" smtClean="0"/>
              <a:t>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79612" y="235998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 발이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79612" y="303558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발을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079612" y="371117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콧대가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079612" y="438677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코가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79612" y="5062368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간이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60132" y="168439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귀</a:t>
            </a:r>
            <a:r>
              <a:rPr lang="ko-KR" altLang="en-US" dirty="0" smtClean="0"/>
              <a:t>에</a:t>
            </a:r>
            <a:r>
              <a:rPr lang="ko-KR" altLang="en-US" dirty="0" smtClean="0"/>
              <a:t> </a:t>
            </a:r>
            <a:r>
              <a:rPr lang="ko-KR" altLang="en-US" dirty="0" smtClean="0"/>
              <a:t>걸렸다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60132" y="235998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넓다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60132" y="303558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뻗고</a:t>
            </a:r>
            <a:r>
              <a:rPr lang="ko-KR" altLang="en-US" dirty="0" smtClean="0">
                <a:solidFill>
                  <a:schemeClr val="lt1"/>
                </a:solidFill>
              </a:rPr>
              <a:t> 자다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60132" y="371117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높다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438677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납작해지다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60132" y="5062368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떨어지다 </a:t>
            </a:r>
            <a:endParaRPr lang="ko-KR" alt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관용어 학습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ko-KR" altLang="en-US" dirty="0" smtClean="0"/>
              <a:t>나는 입이 </a:t>
            </a:r>
            <a:r>
              <a:rPr lang="en-US" altLang="ko-KR" dirty="0" smtClean="0"/>
              <a:t>(                   ). </a:t>
            </a:r>
            <a:r>
              <a:rPr lang="ko-KR" altLang="en-US" dirty="0" smtClean="0"/>
              <a:t>그래서 비밀(秘密)을 잘 지켜요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우리 아들은 입이 </a:t>
            </a:r>
            <a:r>
              <a:rPr lang="en-US" altLang="ko-KR" dirty="0" smtClean="0"/>
              <a:t>(             ). </a:t>
            </a:r>
            <a:r>
              <a:rPr lang="ko-KR" altLang="en-US" dirty="0" smtClean="0"/>
              <a:t>그래서 많이 먹지 않아요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r>
              <a:rPr lang="ko-KR" altLang="en-US" dirty="0" smtClean="0"/>
              <a:t>저 사람은 눈이 </a:t>
            </a:r>
            <a:r>
              <a:rPr lang="en-US" altLang="ko-KR" dirty="0" smtClean="0"/>
              <a:t>(              ). </a:t>
            </a:r>
            <a:r>
              <a:rPr lang="ko-KR" altLang="en-US" dirty="0" smtClean="0"/>
              <a:t>그래서 남자친구가 없어요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pPr algn="just"/>
            <a:r>
              <a:rPr lang="ko-KR" altLang="en-US" dirty="0" smtClean="0"/>
              <a:t>저 사람은 발이 </a:t>
            </a:r>
            <a:r>
              <a:rPr lang="en-US" altLang="ko-KR" dirty="0" smtClean="0"/>
              <a:t>(              ). </a:t>
            </a:r>
            <a:r>
              <a:rPr lang="ko-KR" altLang="en-US" dirty="0" smtClean="0"/>
              <a:t>그래서 친구가 아주 많아요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우리 엄마는 손이 </a:t>
            </a:r>
            <a:r>
              <a:rPr lang="en-US" altLang="ko-KR" dirty="0" smtClean="0"/>
              <a:t>(            ). </a:t>
            </a:r>
            <a:r>
              <a:rPr lang="ko-KR" altLang="en-US" dirty="0" smtClean="0"/>
              <a:t>그래서 음식을 아주 많이 만들어요</a:t>
            </a:r>
            <a:r>
              <a:rPr lang="en-US" altLang="ko-KR" dirty="0" smtClean="0"/>
              <a:t>.  </a:t>
            </a:r>
            <a:endParaRPr lang="en-US" altLang="ko-KR" dirty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저 사람은 입이 </a:t>
            </a:r>
            <a:r>
              <a:rPr lang="en-US" altLang="ko-KR" dirty="0" smtClean="0"/>
              <a:t>(                  ). </a:t>
            </a:r>
            <a:r>
              <a:rPr lang="ko-KR" altLang="en-US" dirty="0" smtClean="0"/>
              <a:t>그래서 비밀을 잘 못 지켜요</a:t>
            </a:r>
            <a:r>
              <a:rPr lang="en-US" altLang="ko-KR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관용어 학습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ko-KR" altLang="en-US" dirty="0" smtClean="0"/>
              <a:t>나는 입이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무거워요</a:t>
            </a:r>
            <a:r>
              <a:rPr lang="en-US" altLang="ko-KR" dirty="0" smtClean="0"/>
              <a:t>). </a:t>
            </a:r>
            <a:r>
              <a:rPr lang="ko-KR" altLang="en-US" dirty="0" smtClean="0"/>
              <a:t>그래서 비밀(秘密)을 잘 지켜요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우리 아들은 입이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짧아요</a:t>
            </a:r>
            <a:r>
              <a:rPr lang="en-US" altLang="ko-KR" dirty="0" smtClean="0"/>
              <a:t>). </a:t>
            </a:r>
            <a:r>
              <a:rPr lang="ko-KR" altLang="en-US" dirty="0" smtClean="0"/>
              <a:t>그래서 많이 먹지 않아요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r>
              <a:rPr lang="ko-KR" altLang="en-US" dirty="0" smtClean="0"/>
              <a:t>저 사람은 눈이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높아요</a:t>
            </a:r>
            <a:r>
              <a:rPr lang="en-US" altLang="ko-KR" dirty="0" smtClean="0"/>
              <a:t>). </a:t>
            </a:r>
            <a:r>
              <a:rPr lang="ko-KR" altLang="en-US" dirty="0" smtClean="0"/>
              <a:t>그래서 남자친구가 없어요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pPr algn="just"/>
            <a:r>
              <a:rPr lang="ko-KR" altLang="en-US" dirty="0" smtClean="0"/>
              <a:t>저 사람은 발이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넓어요</a:t>
            </a:r>
            <a:r>
              <a:rPr lang="en-US" altLang="ko-KR" dirty="0" smtClean="0"/>
              <a:t>). </a:t>
            </a:r>
            <a:r>
              <a:rPr lang="ko-KR" altLang="en-US" dirty="0" smtClean="0"/>
              <a:t>그래서 친구가 아주 많아요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우리 엄마는 손이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커요</a:t>
            </a:r>
            <a:r>
              <a:rPr lang="en-US" altLang="ko-KR" dirty="0" smtClean="0"/>
              <a:t>). </a:t>
            </a:r>
            <a:r>
              <a:rPr lang="ko-KR" altLang="en-US" dirty="0" smtClean="0"/>
              <a:t>그래서 음식을 아주 많이 만들어요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저 사람은 입이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가벼워요</a:t>
            </a:r>
            <a:r>
              <a:rPr lang="en-US" altLang="ko-KR" dirty="0" smtClean="0"/>
              <a:t>). </a:t>
            </a:r>
            <a:r>
              <a:rPr lang="ko-KR" altLang="en-US" dirty="0" smtClean="0"/>
              <a:t>그래서 비밀을 잘 못 지켜요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관용어 학습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ko-KR" altLang="en-US" dirty="0" smtClean="0"/>
              <a:t>친구가 선물을 줬어요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입이 귀에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    </a:t>
            </a:r>
            <a:r>
              <a:rPr lang="en-US" altLang="ko-KR" dirty="0" smtClean="0"/>
              <a:t>).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어제 시험이 끝났어요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오늘은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          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시험에 떨어졌어요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친구 코가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            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아빠가 아이스크림을 사러 나가셨어요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아들이 눈이 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              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/>
              <a:t> </a:t>
            </a:r>
            <a:r>
              <a:rPr lang="ko-KR" altLang="en-US" dirty="0" smtClean="0"/>
              <a:t>나는 귀가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</a:t>
            </a:r>
            <a:r>
              <a:rPr lang="en-US" altLang="ko-KR" dirty="0" smtClean="0"/>
              <a:t>). </a:t>
            </a:r>
            <a:r>
              <a:rPr lang="ko-KR" altLang="en-US" dirty="0" smtClean="0"/>
              <a:t>그래서 친구 말을 듣고 가방을 샀어요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친구가 비밀을 말했어요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다른 친구에게 말하고 싶어서 입이 너무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             </a:t>
            </a:r>
            <a:r>
              <a:rPr lang="en-US" altLang="ko-KR" dirty="0" smtClean="0"/>
              <a:t>).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관용어 학습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ko-KR" altLang="en-US" dirty="0" smtClean="0"/>
              <a:t>친구가 선물을 줬어요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입이 귀에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걸렸어요</a:t>
            </a:r>
            <a:r>
              <a:rPr lang="en-US" altLang="ko-KR" dirty="0" smtClean="0"/>
              <a:t>).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어제 시험이 끝났어요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오늘은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발을 뻗고 자요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시험에 떨어졌어요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친구 코가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납작해졌어요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아빠가 아이스크림을 사러 나가셨어요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아들이 눈이 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빠져요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/>
              <a:t> </a:t>
            </a:r>
            <a:r>
              <a:rPr lang="ko-KR" altLang="en-US" dirty="0" smtClean="0"/>
              <a:t>나는 귀가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얇아요</a:t>
            </a:r>
            <a:r>
              <a:rPr lang="en-US" altLang="ko-KR" dirty="0" smtClean="0"/>
              <a:t>). </a:t>
            </a:r>
            <a:r>
              <a:rPr lang="ko-KR" altLang="en-US" dirty="0" smtClean="0"/>
              <a:t>그래서 친구 말을 듣고 가방을 샀어요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친구가 비밀을 말했어요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다른 친구에게 말하고 싶어서 입이 너무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가려워요</a:t>
            </a:r>
            <a:r>
              <a:rPr lang="en-US" altLang="ko-KR" dirty="0" smtClean="0"/>
              <a:t>).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관용어 학습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ko-KR" altLang="en-US" dirty="0" smtClean="0"/>
              <a:t>사촌(四寸)이 집을 샀어요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배가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   </a:t>
            </a:r>
            <a:r>
              <a:rPr lang="en-US" altLang="ko-KR" dirty="0" smtClean="0"/>
              <a:t>).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유학을 와서 한국문화에 눈을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   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선생님은 가끔 학생의 작은 잘못은 눈을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    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동생 손이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     </a:t>
            </a:r>
            <a:r>
              <a:rPr lang="en-US" altLang="ko-KR" dirty="0" smtClean="0"/>
              <a:t>). </a:t>
            </a:r>
            <a:r>
              <a:rPr lang="ko-KR" altLang="en-US" dirty="0" smtClean="0"/>
              <a:t>그래서 맞으면 아파요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형이 콧대가 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  </a:t>
            </a:r>
            <a:r>
              <a:rPr lang="en-US" altLang="ko-KR" dirty="0" smtClean="0"/>
              <a:t>). </a:t>
            </a:r>
            <a:r>
              <a:rPr lang="ko-KR" altLang="en-US" dirty="0" smtClean="0"/>
              <a:t>그래서 친구가 별로 없어요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영화가 너무 무서워요</a:t>
            </a:r>
            <a:r>
              <a:rPr lang="en-US" altLang="ko-KR" dirty="0" smtClean="0"/>
              <a:t>.</a:t>
            </a:r>
            <a:r>
              <a:rPr lang="ko-KR" altLang="en-US" dirty="0" smtClean="0"/>
              <a:t> 그래서 간이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             </a:t>
            </a:r>
            <a:r>
              <a:rPr lang="en-US" altLang="ko-KR" dirty="0" smtClean="0"/>
              <a:t>). </a:t>
            </a:r>
          </a:p>
          <a:p>
            <a:pPr algn="just"/>
            <a:r>
              <a:rPr lang="ko-KR" altLang="en-US" dirty="0" smtClean="0"/>
              <a:t>영화가 너무 무서워요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간이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             </a:t>
            </a:r>
            <a:r>
              <a:rPr lang="en-US" altLang="ko-KR" dirty="0" smtClean="0"/>
              <a:t>).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424"/>
                <a:gridCol w="7499176"/>
              </a:tblGrid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입이 무겁다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입이 가볍다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입이 짧다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입이 가렵다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배가 아프다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눈이 빠지다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눈을 뜨다</a:t>
                      </a:r>
                      <a:endParaRPr lang="ko-KR" altLang="en-US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8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눈이 높다</a:t>
                      </a:r>
                      <a:endParaRPr lang="ko-KR" altLang="en-US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9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눈을 감다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관용어 </a:t>
            </a:r>
            <a:r>
              <a:rPr lang="en-US" altLang="ko-KR" dirty="0" smtClean="0"/>
              <a:t>1 – 9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관용어 학습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ko-KR" altLang="en-US" dirty="0" smtClean="0"/>
              <a:t>사촌(四寸)이 집을 샀어요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배가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아파요</a:t>
            </a:r>
            <a:r>
              <a:rPr lang="en-US" altLang="ko-KR" dirty="0" smtClean="0"/>
              <a:t>).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유학을 와서 한국문화에 눈을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떴어요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선생님은 가끔 학생의 작은 잘못은 눈을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감는다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동생 손이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매워요</a:t>
            </a:r>
            <a:r>
              <a:rPr lang="en-US" altLang="ko-KR" dirty="0" smtClean="0"/>
              <a:t>). </a:t>
            </a:r>
            <a:r>
              <a:rPr lang="ko-KR" altLang="en-US" dirty="0" smtClean="0"/>
              <a:t>그래서 맞으면 아파요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형이 콧대가 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높아요</a:t>
            </a:r>
            <a:r>
              <a:rPr lang="en-US" altLang="ko-KR" dirty="0" smtClean="0"/>
              <a:t>). </a:t>
            </a:r>
            <a:r>
              <a:rPr lang="ko-KR" altLang="en-US" dirty="0" smtClean="0"/>
              <a:t>그래서 친구가 별로 없어요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영화가 너무 무서워요</a:t>
            </a:r>
            <a:r>
              <a:rPr lang="en-US" altLang="ko-KR" dirty="0" smtClean="0"/>
              <a:t>.</a:t>
            </a:r>
            <a:r>
              <a:rPr lang="ko-KR" altLang="en-US" dirty="0" smtClean="0"/>
              <a:t> 그래서 간이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콩알만해졌어요</a:t>
            </a:r>
            <a:r>
              <a:rPr lang="en-US" altLang="ko-KR" dirty="0" smtClean="0"/>
              <a:t>). </a:t>
            </a:r>
          </a:p>
          <a:p>
            <a:pPr algn="just"/>
            <a:r>
              <a:rPr lang="ko-KR" altLang="en-US" dirty="0" smtClean="0"/>
              <a:t>영화가 너무 무서워요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간이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떨어질 뻔했어요</a:t>
            </a:r>
            <a:r>
              <a:rPr lang="en-US" altLang="ko-KR" dirty="0" smtClean="0"/>
              <a:t>).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424"/>
                <a:gridCol w="7499176"/>
              </a:tblGrid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沉默寡言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轻嘴薄舌</a:t>
                      </a:r>
                      <a:r>
                        <a:rPr lang="ko-KR" altLang="en-US" dirty="0" smtClean="0"/>
                        <a:t> 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b="0" dirty="0" err="1" smtClean="0"/>
                        <a:t>挑吃挑喝</a:t>
                      </a:r>
                      <a:endParaRPr lang="ko-KR" altLang="en-US" b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0" dirty="0" err="1" smtClean="0"/>
                        <a:t>嘴</a:t>
                      </a:r>
                      <a:r>
                        <a:rPr lang="ko-KR" altLang="en-US" dirty="0" err="1" smtClean="0"/>
                        <a:t>痒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忌妒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0" dirty="0" err="1" smtClean="0"/>
                        <a:t>望眼欲穿</a:t>
                      </a:r>
                      <a:r>
                        <a:rPr lang="zh-CN" altLang="en-US" dirty="0" smtClean="0"/>
                        <a:t> 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开眼界</a:t>
                      </a:r>
                      <a:endParaRPr lang="ko-KR" altLang="en-US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8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眼光太高</a:t>
                      </a:r>
                      <a:endParaRPr lang="ko-KR" altLang="en-US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9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0" dirty="0" err="1" smtClean="0"/>
                        <a:t>视而不见</a:t>
                      </a:r>
                      <a:r>
                        <a:rPr lang="en-US" altLang="ko-KR" b="0" dirty="0" smtClean="0"/>
                        <a:t>, </a:t>
                      </a:r>
                      <a:r>
                        <a:rPr lang="ko-KR" altLang="en-US" b="0" dirty="0" smtClean="0"/>
                        <a:t>视若无睹</a:t>
                      </a:r>
                      <a:endParaRPr lang="ko-KR" altLang="en-US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관용어 확인 학습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693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424"/>
                <a:gridCol w="7499176"/>
              </a:tblGrid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b="1" dirty="0" err="1" smtClean="0"/>
                        <a:t>交际很廣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dirty="0" err="1" smtClean="0"/>
                        <a:t>安稳睡觉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b="0" dirty="0" err="1" smtClean="0"/>
                        <a:t>耳朵软</a:t>
                      </a:r>
                      <a:endParaRPr lang="ko-KR" alt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dirty="0" err="1" smtClean="0"/>
                        <a:t>合不拢嘴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出手大方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dirty="0" err="1" smtClean="0"/>
                        <a:t>下手重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 smtClean="0"/>
                        <a:t>鼻梁太高</a:t>
                      </a:r>
                      <a:r>
                        <a:rPr lang="en-US" altLang="ko-KR" dirty="0" smtClean="0"/>
                        <a:t>=</a:t>
                      </a:r>
                      <a:r>
                        <a:rPr lang="ko-KR" altLang="en-US" dirty="0" smtClean="0"/>
                        <a:t>眼光太高</a:t>
                      </a:r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dirty="0" err="1" smtClean="0"/>
                        <a:t>威言掃地</a:t>
                      </a:r>
                      <a:endParaRPr lang="ko-KR" alt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18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b="0" dirty="0" smtClean="0"/>
                        <a:t>破胆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en-US" altLang="ko-KR" b="0" dirty="0" smtClean="0"/>
                        <a:t>=</a:t>
                      </a:r>
                      <a:r>
                        <a:rPr lang="en-US" altLang="ko-KR" b="0" baseline="0" dirty="0" smtClean="0"/>
                        <a:t> </a:t>
                      </a:r>
                      <a:r>
                        <a:rPr lang="ko-KR" altLang="en-US" b="0" dirty="0" err="1" smtClean="0"/>
                        <a:t>魂不附体</a:t>
                      </a:r>
                      <a:endParaRPr lang="ko-KR" altLang="en-US" b="0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19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 smtClean="0"/>
                        <a:t>胆小怕事</a:t>
                      </a:r>
                      <a:r>
                        <a:rPr lang="en-US" altLang="ko-KR" dirty="0" smtClean="0"/>
                        <a:t>=</a:t>
                      </a:r>
                      <a:r>
                        <a:rPr lang="ko-KR" altLang="en-US" dirty="0" smtClean="0"/>
                        <a:t>胆小如鼠</a:t>
                      </a:r>
                      <a:endParaRPr lang="ko-KR" altLang="en-US" b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관용어 확인 학습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32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7931225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032"/>
                <a:gridCol w="1714512"/>
                <a:gridCol w="1714512"/>
                <a:gridCol w="2959169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肝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콧대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鼻梁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짧다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短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뻗고 자다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伸腿睡觉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귀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耳朵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콩알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豆子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크다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大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납작하다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扁平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眼睛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감다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闭上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가렵다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 痒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납작해지다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压扁了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발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脚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넓다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宽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가볍다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輕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N+</a:t>
                      </a:r>
                      <a:r>
                        <a:rPr lang="ko-KR" altLang="en-US" dirty="0" smtClean="0"/>
                        <a:t>만하다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如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배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肚子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높다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高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걸리다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挂着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콩알</a:t>
                      </a:r>
                      <a:r>
                        <a:rPr lang="en-US" altLang="ko-KR" dirty="0" smtClean="0"/>
                        <a:t>)</a:t>
                      </a:r>
                      <a:r>
                        <a:rPr lang="ko-KR" altLang="en-US" dirty="0" smtClean="0"/>
                        <a:t>만하다</a:t>
                      </a:r>
                      <a:r>
                        <a:rPr lang="en-US" altLang="ko-KR" dirty="0" smtClean="0"/>
                        <a:t>( </a:t>
                      </a:r>
                      <a:r>
                        <a:rPr lang="ko-KR" altLang="en-US" dirty="0" err="1" smtClean="0"/>
                        <a:t>如豆子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손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手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뜨다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睁眼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무겁다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重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떨어지다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落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입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口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맵다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辣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빠지다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으</a:t>
                      </a:r>
                      <a:r>
                        <a:rPr lang="en-US" altLang="ko-KR" dirty="0" smtClean="0"/>
                        <a:t>)</a:t>
                      </a:r>
                      <a:r>
                        <a:rPr lang="ko-KR" altLang="en-US" dirty="0" smtClean="0"/>
                        <a:t>ㄹ</a:t>
                      </a:r>
                      <a:r>
                        <a:rPr lang="en-US" altLang="ko-KR" dirty="0" smtClean="0"/>
                        <a:t>+</a:t>
                      </a:r>
                      <a:r>
                        <a:rPr lang="ko-KR" altLang="en-US" dirty="0" smtClean="0"/>
                        <a:t>뻔하다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差一点儿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코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鼻子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얇다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薄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아프다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痛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떨어질 뻔하다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差一点儿落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32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7931225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032"/>
                <a:gridCol w="1714512"/>
                <a:gridCol w="2000264"/>
                <a:gridCol w="2673417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鼻梁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 smtClean="0"/>
                        <a:t>伸腿睡觉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耳朵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豆子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 smtClean="0"/>
                        <a:t>扁平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眼睛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 smtClean="0"/>
                        <a:t>闭上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 smtClean="0"/>
                        <a:t>压扁了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脚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如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肚子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 smtClean="0"/>
                        <a:t>挂着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 smtClean="0"/>
                        <a:t>如豆子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手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睁眼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 smtClean="0"/>
                        <a:t>落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口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辣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 smtClean="0"/>
                        <a:t>差一点儿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鼻子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痛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差一点儿落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32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7931225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6917"/>
                <a:gridCol w="1827398"/>
                <a:gridCol w="2001436"/>
                <a:gridCol w="2175474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콧대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짧다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뻗고 자다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콩알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크다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납작하다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감다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가렵다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납작해지다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넓다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가볍다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N+</a:t>
                      </a:r>
                      <a:r>
                        <a:rPr lang="ko-KR" altLang="en-US" dirty="0" smtClean="0"/>
                        <a:t>만하다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배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높다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걸리다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콩알</a:t>
                      </a:r>
                      <a:r>
                        <a:rPr lang="en-US" altLang="ko-KR" dirty="0" smtClean="0"/>
                        <a:t>)</a:t>
                      </a:r>
                      <a:r>
                        <a:rPr lang="ko-KR" altLang="en-US" dirty="0" smtClean="0"/>
                        <a:t>만하다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뜨다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무겁다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떨어지다</a:t>
                      </a: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입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맵다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빠지다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으</a:t>
                      </a:r>
                      <a:r>
                        <a:rPr lang="en-US" altLang="ko-KR" dirty="0" smtClean="0"/>
                        <a:t>)</a:t>
                      </a:r>
                      <a:r>
                        <a:rPr lang="ko-KR" altLang="en-US" dirty="0" smtClean="0"/>
                        <a:t>ㄹ</a:t>
                      </a:r>
                      <a:r>
                        <a:rPr lang="en-US" altLang="ko-KR" dirty="0" smtClean="0"/>
                        <a:t>+</a:t>
                      </a:r>
                      <a:r>
                        <a:rPr lang="ko-KR" altLang="en-US" dirty="0" smtClean="0"/>
                        <a:t>뻔하다</a:t>
                      </a: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코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얇다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아프다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떨어질 뻔하다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693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424"/>
                <a:gridCol w="7499176"/>
              </a:tblGrid>
              <a:tr h="37084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발이 넓다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발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aseline="0" dirty="0" smtClean="0"/>
                        <a:t>을</a:t>
                      </a:r>
                      <a:r>
                        <a:rPr lang="en-US" altLang="ko-KR" baseline="0" dirty="0" smtClean="0"/>
                        <a:t>)</a:t>
                      </a:r>
                      <a:r>
                        <a:rPr lang="ko-KR" altLang="en-US" baseline="0" dirty="0" smtClean="0"/>
                        <a:t> 뻗고 자다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귀가 얇다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입이 귀에 걸렸다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손이 크다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손이 맵다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콧대가 높다</a:t>
                      </a:r>
                      <a:endParaRPr lang="ko-KR" altLang="en-US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코가 납작해지다</a:t>
                      </a:r>
                      <a:endParaRPr lang="ko-KR" alt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18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이</a:t>
                      </a:r>
                      <a:r>
                        <a:rPr lang="en-US" altLang="ko-KR" dirty="0" smtClean="0"/>
                        <a:t>)</a:t>
                      </a:r>
                      <a:r>
                        <a:rPr lang="ko-KR" altLang="en-US" dirty="0" smtClean="0"/>
                        <a:t> 떨어질 뻔 했다</a:t>
                      </a:r>
                      <a:endParaRPr lang="ko-KR" alt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dirty="0" smtClean="0"/>
                        <a:t>19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간이 콩알만해졌다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관용어 </a:t>
            </a:r>
            <a:r>
              <a:rPr lang="en-US" altLang="ko-KR" dirty="0" smtClean="0"/>
              <a:t>2 – 10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32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7931225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6917"/>
                <a:gridCol w="1827398"/>
                <a:gridCol w="2001436"/>
                <a:gridCol w="2175474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콧대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짧다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뻗고 자다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콩알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크다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납작하다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감다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가렵다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납작해지다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넓다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가볍다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N+</a:t>
                      </a:r>
                      <a:r>
                        <a:rPr lang="ko-KR" altLang="en-US" dirty="0" smtClean="0"/>
                        <a:t>만하다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배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높다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걸리다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콩알</a:t>
                      </a:r>
                      <a:r>
                        <a:rPr lang="en-US" altLang="ko-KR" dirty="0" smtClean="0"/>
                        <a:t>)</a:t>
                      </a:r>
                      <a:r>
                        <a:rPr lang="ko-KR" altLang="en-US" dirty="0" smtClean="0"/>
                        <a:t>만하다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뜨다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무겁다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떨어지다</a:t>
                      </a: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입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맵다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빠지다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으</a:t>
                      </a:r>
                      <a:r>
                        <a:rPr lang="en-US" altLang="ko-KR" dirty="0" smtClean="0"/>
                        <a:t>)</a:t>
                      </a:r>
                      <a:r>
                        <a:rPr lang="ko-KR" altLang="en-US" dirty="0" smtClean="0"/>
                        <a:t>ㄹ</a:t>
                      </a:r>
                      <a:r>
                        <a:rPr lang="en-US" altLang="ko-KR" dirty="0" smtClean="0"/>
                        <a:t>+</a:t>
                      </a:r>
                      <a:r>
                        <a:rPr lang="ko-KR" altLang="en-US" dirty="0" smtClean="0"/>
                        <a:t>뻔하다</a:t>
                      </a: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코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얇다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아프다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떨어질 뻔하다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꼭 외우기</a:t>
            </a:r>
            <a:r>
              <a:rPr lang="en-US" altLang="ko-KR" dirty="0" smtClean="0"/>
              <a:t>!</a:t>
            </a:r>
            <a:endParaRPr lang="ko-KR" altLang="en-US" dirty="0"/>
          </a:p>
        </p:txBody>
      </p:sp>
      <p:sp>
        <p:nvSpPr>
          <p:cNvPr id="4" name="직사각형 10"/>
          <p:cNvSpPr/>
          <p:nvPr/>
        </p:nvSpPr>
        <p:spPr bwMode="auto">
          <a:xfrm>
            <a:off x="971551" y="1774778"/>
            <a:ext cx="3240088" cy="1783011"/>
          </a:xfrm>
          <a:custGeom>
            <a:avLst/>
            <a:gdLst/>
            <a:ahLst/>
            <a:cxnLst/>
            <a:rect l="l" t="t" r="r" b="b"/>
            <a:pathLst>
              <a:path w="3240088" h="1783011">
                <a:moveTo>
                  <a:pt x="0" y="0"/>
                </a:moveTo>
                <a:lnTo>
                  <a:pt x="3240088" y="0"/>
                </a:lnTo>
                <a:lnTo>
                  <a:pt x="3240088" y="900877"/>
                </a:lnTo>
                <a:cubicBezTo>
                  <a:pt x="2861403" y="1033729"/>
                  <a:pt x="2580014" y="1372561"/>
                  <a:pt x="2529770" y="1783011"/>
                </a:cubicBezTo>
                <a:lnTo>
                  <a:pt x="0" y="1783011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눈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코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콧대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귀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입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손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발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배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간</a:t>
            </a:r>
          </a:p>
        </p:txBody>
      </p:sp>
      <p:sp>
        <p:nvSpPr>
          <p:cNvPr id="5" name="직사각형 12"/>
          <p:cNvSpPr/>
          <p:nvPr/>
        </p:nvSpPr>
        <p:spPr bwMode="auto">
          <a:xfrm>
            <a:off x="4932363" y="1774778"/>
            <a:ext cx="3240087" cy="1783011"/>
          </a:xfrm>
          <a:custGeom>
            <a:avLst/>
            <a:gdLst/>
            <a:ahLst/>
            <a:cxnLst/>
            <a:rect l="l" t="t" r="r" b="b"/>
            <a:pathLst>
              <a:path w="3240087" h="1783011">
                <a:moveTo>
                  <a:pt x="0" y="0"/>
                </a:moveTo>
                <a:lnTo>
                  <a:pt x="3240087" y="0"/>
                </a:lnTo>
                <a:lnTo>
                  <a:pt x="3240087" y="1783011"/>
                </a:lnTo>
                <a:lnTo>
                  <a:pt x="710316" y="1783011"/>
                </a:lnTo>
                <a:cubicBezTo>
                  <a:pt x="660072" y="1372562"/>
                  <a:pt x="378685" y="1033730"/>
                  <a:pt x="0" y="900878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넓다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좁다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높다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낮다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뜨다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감다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얇다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두껍다  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6" name="직사각형 11"/>
          <p:cNvSpPr/>
          <p:nvPr/>
        </p:nvSpPr>
        <p:spPr bwMode="auto">
          <a:xfrm>
            <a:off x="971551" y="4166269"/>
            <a:ext cx="3240088" cy="1783011"/>
          </a:xfrm>
          <a:custGeom>
            <a:avLst/>
            <a:gdLst/>
            <a:ahLst/>
            <a:cxnLst/>
            <a:rect l="l" t="t" r="r" b="b"/>
            <a:pathLst>
              <a:path w="3240088" h="1783011">
                <a:moveTo>
                  <a:pt x="0" y="0"/>
                </a:moveTo>
                <a:lnTo>
                  <a:pt x="2630916" y="0"/>
                </a:lnTo>
                <a:cubicBezTo>
                  <a:pt x="2753268" y="252908"/>
                  <a:pt x="2972262" y="450007"/>
                  <a:pt x="3240088" y="543581"/>
                </a:cubicBezTo>
                <a:lnTo>
                  <a:pt x="3240088" y="1783011"/>
                </a:lnTo>
                <a:lnTo>
                  <a:pt x="0" y="1783011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짧다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길다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크다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작다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가볍다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무겁다 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7" name="직사각형 13"/>
          <p:cNvSpPr/>
          <p:nvPr/>
        </p:nvSpPr>
        <p:spPr bwMode="auto">
          <a:xfrm>
            <a:off x="4932040" y="4149080"/>
            <a:ext cx="3240087" cy="1783011"/>
          </a:xfrm>
          <a:custGeom>
            <a:avLst/>
            <a:gdLst/>
            <a:ahLst/>
            <a:cxnLst/>
            <a:rect l="l" t="t" r="r" b="b"/>
            <a:pathLst>
              <a:path w="3240087" h="1783011">
                <a:moveTo>
                  <a:pt x="609171" y="0"/>
                </a:moveTo>
                <a:lnTo>
                  <a:pt x="3240087" y="0"/>
                </a:lnTo>
                <a:lnTo>
                  <a:pt x="3240087" y="1783011"/>
                </a:lnTo>
                <a:lnTo>
                  <a:pt x="0" y="1783011"/>
                </a:lnTo>
                <a:lnTo>
                  <a:pt x="0" y="543580"/>
                </a:lnTo>
                <a:cubicBezTo>
                  <a:pt x="267826" y="450006"/>
                  <a:pt x="486819" y="252907"/>
                  <a:pt x="60917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맵다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김치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빠지다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이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뻗고 자다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편하다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납작하다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얇고 평평하다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콩알 만하다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작다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8" name="양쪽 모서리가 둥근 사각형 7"/>
          <p:cNvSpPr/>
          <p:nvPr/>
        </p:nvSpPr>
        <p:spPr bwMode="auto">
          <a:xfrm>
            <a:off x="971551" y="1436224"/>
            <a:ext cx="3240088" cy="338554"/>
          </a:xfrm>
          <a:prstGeom prst="round2SameRect">
            <a:avLst/>
          </a:prstGeom>
          <a:gradFill>
            <a:gsLst>
              <a:gs pos="0">
                <a:srgbClr val="FFC000"/>
              </a:gs>
              <a:gs pos="100000">
                <a:srgbClr val="E78A00"/>
              </a:gs>
              <a:gs pos="30000">
                <a:srgbClr val="FF990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dirty="0" smtClean="0">
                <a:solidFill>
                  <a:sysClr val="windowText" lastClr="000000"/>
                </a:solidFill>
                <a:cs typeface="Tahoma" pitchFamily="34" charset="0"/>
              </a:rPr>
              <a:t> 신체(身體)</a:t>
            </a:r>
          </a:p>
        </p:txBody>
      </p:sp>
      <p:sp>
        <p:nvSpPr>
          <p:cNvPr id="9" name="양쪽 모서리가 둥근 사각형 8"/>
          <p:cNvSpPr/>
          <p:nvPr/>
        </p:nvSpPr>
        <p:spPr bwMode="auto">
          <a:xfrm>
            <a:off x="4932363" y="1436224"/>
            <a:ext cx="3240087" cy="338554"/>
          </a:xfrm>
          <a:prstGeom prst="round2Same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  <a:gs pos="30000">
                <a:srgbClr val="00B05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dirty="0" smtClean="0">
                <a:solidFill>
                  <a:sysClr val="windowText" lastClr="000000"/>
                </a:solidFill>
                <a:cs typeface="Tahoma" pitchFamily="34" charset="0"/>
              </a:rPr>
              <a:t> 반대 어휘</a:t>
            </a:r>
            <a:endParaRPr lang="en-US" altLang="ko-KR" dirty="0" smtClean="0">
              <a:solidFill>
                <a:sysClr val="windowText" lastClr="000000"/>
              </a:solidFill>
              <a:cs typeface="Tahoma" pitchFamily="34" charset="0"/>
            </a:endParaRPr>
          </a:p>
        </p:txBody>
      </p:sp>
      <p:sp>
        <p:nvSpPr>
          <p:cNvPr id="10" name="양쪽 모서리가 둥근 사각형 11"/>
          <p:cNvSpPr/>
          <p:nvPr/>
        </p:nvSpPr>
        <p:spPr bwMode="auto">
          <a:xfrm>
            <a:off x="5541534" y="3827715"/>
            <a:ext cx="2630916" cy="338554"/>
          </a:xfrm>
          <a:custGeom>
            <a:avLst/>
            <a:gdLst/>
            <a:ahLst/>
            <a:cxnLst/>
            <a:rect l="l" t="t" r="r" b="b"/>
            <a:pathLst>
              <a:path w="2630916" h="338554">
                <a:moveTo>
                  <a:pt x="101145" y="0"/>
                </a:moveTo>
                <a:lnTo>
                  <a:pt x="2574489" y="0"/>
                </a:lnTo>
                <a:cubicBezTo>
                  <a:pt x="2605653" y="0"/>
                  <a:pt x="2630916" y="25263"/>
                  <a:pt x="2630916" y="56427"/>
                </a:cubicBezTo>
                <a:lnTo>
                  <a:pt x="2630916" y="338554"/>
                </a:lnTo>
                <a:lnTo>
                  <a:pt x="0" y="338554"/>
                </a:lnTo>
                <a:cubicBezTo>
                  <a:pt x="52320" y="234489"/>
                  <a:pt x="87095" y="120375"/>
                  <a:pt x="101145" y="0"/>
                </a:cubicBezTo>
                <a:close/>
              </a:path>
            </a:pathLst>
          </a:custGeom>
          <a:gradFill>
            <a:gsLst>
              <a:gs pos="0">
                <a:srgbClr val="9E5ECE"/>
              </a:gs>
              <a:gs pos="97917">
                <a:srgbClr val="7030A0"/>
              </a:gs>
              <a:gs pos="30000">
                <a:srgbClr val="7030A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kern="0" dirty="0" smtClean="0">
                <a:solidFill>
                  <a:prstClr val="white"/>
                </a:solidFill>
                <a:cs typeface="굴림" pitchFamily="50" charset="-127"/>
              </a:rPr>
              <a:t>관련 어휘 </a:t>
            </a:r>
            <a:endParaRPr lang="ko-KR" altLang="en-US" kern="0" dirty="0">
              <a:solidFill>
                <a:prstClr val="white"/>
              </a:solidFill>
              <a:cs typeface="굴림" pitchFamily="50" charset="-127"/>
            </a:endParaRPr>
          </a:p>
        </p:txBody>
      </p:sp>
      <p:sp>
        <p:nvSpPr>
          <p:cNvPr id="11" name="양쪽 모서리가 둥근 사각형 12"/>
          <p:cNvSpPr/>
          <p:nvPr/>
        </p:nvSpPr>
        <p:spPr bwMode="auto">
          <a:xfrm>
            <a:off x="971552" y="3827715"/>
            <a:ext cx="2630915" cy="338554"/>
          </a:xfrm>
          <a:custGeom>
            <a:avLst/>
            <a:gdLst/>
            <a:ahLst/>
            <a:cxnLst/>
            <a:rect l="l" t="t" r="r" b="b"/>
            <a:pathLst>
              <a:path w="2630915" h="338554">
                <a:moveTo>
                  <a:pt x="56427" y="0"/>
                </a:moveTo>
                <a:lnTo>
                  <a:pt x="2529769" y="0"/>
                </a:lnTo>
                <a:cubicBezTo>
                  <a:pt x="2543819" y="120375"/>
                  <a:pt x="2578595" y="234489"/>
                  <a:pt x="2630915" y="338554"/>
                </a:cubicBezTo>
                <a:lnTo>
                  <a:pt x="0" y="338554"/>
                </a:lnTo>
                <a:lnTo>
                  <a:pt x="0" y="56427"/>
                </a:lnTo>
                <a:cubicBezTo>
                  <a:pt x="0" y="25263"/>
                  <a:pt x="25263" y="0"/>
                  <a:pt x="56427" y="0"/>
                </a:cubicBezTo>
                <a:close/>
              </a:path>
            </a:pathLst>
          </a:custGeom>
          <a:gradFill>
            <a:gsLst>
              <a:gs pos="0">
                <a:srgbClr val="00B0F0"/>
              </a:gs>
              <a:gs pos="97917">
                <a:srgbClr val="0070C0"/>
              </a:gs>
              <a:gs pos="30000">
                <a:srgbClr val="0070C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kern="0" dirty="0" smtClean="0">
                <a:solidFill>
                  <a:prstClr val="white"/>
                </a:solidFill>
                <a:cs typeface="굴림" pitchFamily="50" charset="-127"/>
              </a:rPr>
              <a:t>반대 어휘 </a:t>
            </a:r>
            <a:endParaRPr lang="ko-KR" altLang="en-US" kern="0" dirty="0">
              <a:solidFill>
                <a:prstClr val="white"/>
              </a:solidFill>
              <a:cs typeface="굴림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3672000" y="2792752"/>
            <a:ext cx="1800000" cy="1800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50000">
                <a:schemeClr val="bg1">
                  <a:lumMod val="95000"/>
                </a:schemeClr>
              </a:gs>
            </a:gsLst>
            <a:lin ang="13500000" scaled="1"/>
            <a:tileRect/>
          </a:gradFill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wrap="square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endParaRPr lang="ko-KR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3762000" y="2882752"/>
            <a:ext cx="1620000" cy="1620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5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wrap="square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en-US" altLang="ko-KR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33</a:t>
            </a:r>
            <a:r>
              <a:rPr lang="ko-KR" altLang="en-US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개 </a:t>
            </a:r>
            <a:endParaRPr lang="ko-KR" altLang="en-US" kern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반대 어휘 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079612" y="168439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넓다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79612" y="235998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 </a:t>
            </a:r>
            <a:r>
              <a:rPr lang="ko-KR" altLang="en-US" dirty="0" smtClean="0"/>
              <a:t>높다</a:t>
            </a:r>
            <a:r>
              <a:rPr lang="ko-KR" altLang="en-US" dirty="0" smtClean="0">
                <a:solidFill>
                  <a:schemeClr val="lt1"/>
                </a:solidFill>
              </a:rPr>
              <a:t>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79612" y="303558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뜨다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079612" y="371117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얇다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079612" y="438677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짧다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79612" y="5062368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가볍다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60132" y="168439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좁다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60132" y="235998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낮다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60132" y="303558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감다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60132" y="371117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두껍다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438677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길다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60132" y="5062368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무겁다 </a:t>
            </a:r>
            <a:endParaRPr lang="ko-KR" alt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관련 어휘 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079612" y="168439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맵다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79612" y="235998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 </a:t>
            </a:r>
            <a:r>
              <a:rPr lang="ko-KR" altLang="en-US" dirty="0" smtClean="0"/>
              <a:t>빠지다</a:t>
            </a:r>
            <a:r>
              <a:rPr lang="ko-KR" altLang="en-US" dirty="0" smtClean="0">
                <a:solidFill>
                  <a:schemeClr val="lt1"/>
                </a:solidFill>
              </a:rPr>
              <a:t>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79612" y="303558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뻗고 자다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079612" y="371117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납작하다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079612" y="438677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콩알 만하다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79612" y="5062368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신체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60132" y="168439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김치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60132" y="235998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이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60132" y="303558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편하다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60132" y="371117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얇고 평평하다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438677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작다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60132" y="5062368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눈</a:t>
            </a:r>
            <a:r>
              <a:rPr lang="en-US" altLang="ko-KR" dirty="0" smtClean="0"/>
              <a:t>, </a:t>
            </a:r>
            <a:r>
              <a:rPr lang="ko-KR" altLang="en-US" dirty="0" smtClean="0"/>
              <a:t>코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입</a:t>
            </a:r>
            <a:r>
              <a:rPr lang="en-US" altLang="ko-KR" dirty="0" smtClean="0"/>
              <a:t>, </a:t>
            </a:r>
            <a:r>
              <a:rPr lang="ko-KR" altLang="en-US" dirty="0" smtClean="0"/>
              <a:t>손</a:t>
            </a:r>
            <a:r>
              <a:rPr lang="en-US" altLang="ko-KR" dirty="0" smtClean="0"/>
              <a:t>,</a:t>
            </a:r>
            <a:r>
              <a:rPr lang="ko-KR" altLang="en-US" dirty="0" smtClean="0"/>
              <a:t>발</a:t>
            </a:r>
            <a:r>
              <a:rPr lang="en-US" altLang="ko-KR" dirty="0" smtClean="0"/>
              <a:t>,</a:t>
            </a:r>
            <a:r>
              <a:rPr lang="ko-KR" altLang="en-US" dirty="0" smtClean="0"/>
              <a:t>간 </a:t>
            </a:r>
            <a:endParaRPr lang="ko-KR" alt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꼭 외우기</a:t>
            </a:r>
            <a:r>
              <a:rPr lang="en-US" altLang="ko-KR" dirty="0" smtClean="0"/>
              <a:t>!</a:t>
            </a:r>
            <a:endParaRPr lang="ko-KR" altLang="en-US" dirty="0"/>
          </a:p>
        </p:txBody>
      </p:sp>
      <p:sp>
        <p:nvSpPr>
          <p:cNvPr id="4" name="직사각형 10"/>
          <p:cNvSpPr/>
          <p:nvPr/>
        </p:nvSpPr>
        <p:spPr bwMode="auto">
          <a:xfrm>
            <a:off x="971551" y="1774778"/>
            <a:ext cx="3240088" cy="1783011"/>
          </a:xfrm>
          <a:custGeom>
            <a:avLst/>
            <a:gdLst/>
            <a:ahLst/>
            <a:cxnLst/>
            <a:rect l="l" t="t" r="r" b="b"/>
            <a:pathLst>
              <a:path w="3240088" h="1783011">
                <a:moveTo>
                  <a:pt x="0" y="0"/>
                </a:moveTo>
                <a:lnTo>
                  <a:pt x="3240088" y="0"/>
                </a:lnTo>
                <a:lnTo>
                  <a:pt x="3240088" y="900877"/>
                </a:lnTo>
                <a:cubicBezTo>
                  <a:pt x="2861403" y="1033729"/>
                  <a:pt x="2580014" y="1372561"/>
                  <a:pt x="2529770" y="1783011"/>
                </a:cubicBezTo>
                <a:lnTo>
                  <a:pt x="0" y="1783011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무겁다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가볍다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짧다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가렵다</a:t>
            </a:r>
          </a:p>
        </p:txBody>
      </p:sp>
      <p:sp>
        <p:nvSpPr>
          <p:cNvPr id="5" name="직사각형 12"/>
          <p:cNvSpPr/>
          <p:nvPr/>
        </p:nvSpPr>
        <p:spPr bwMode="auto">
          <a:xfrm>
            <a:off x="4932363" y="1774778"/>
            <a:ext cx="3240087" cy="1783011"/>
          </a:xfrm>
          <a:custGeom>
            <a:avLst/>
            <a:gdLst/>
            <a:ahLst/>
            <a:cxnLst/>
            <a:rect l="l" t="t" r="r" b="b"/>
            <a:pathLst>
              <a:path w="3240087" h="1783011">
                <a:moveTo>
                  <a:pt x="0" y="0"/>
                </a:moveTo>
                <a:lnTo>
                  <a:pt x="3240087" y="0"/>
                </a:lnTo>
                <a:lnTo>
                  <a:pt x="3240087" y="1783011"/>
                </a:lnTo>
                <a:lnTo>
                  <a:pt x="710316" y="1783011"/>
                </a:lnTo>
                <a:cubicBezTo>
                  <a:pt x="660072" y="1372562"/>
                  <a:pt x="378685" y="1033730"/>
                  <a:pt x="0" y="900878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감다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높다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뜨다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빠지다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6" name="직사각형 11"/>
          <p:cNvSpPr/>
          <p:nvPr/>
        </p:nvSpPr>
        <p:spPr bwMode="auto">
          <a:xfrm>
            <a:off x="971551" y="4166269"/>
            <a:ext cx="3240088" cy="1783011"/>
          </a:xfrm>
          <a:custGeom>
            <a:avLst/>
            <a:gdLst/>
            <a:ahLst/>
            <a:cxnLst/>
            <a:rect l="l" t="t" r="r" b="b"/>
            <a:pathLst>
              <a:path w="3240088" h="1783011">
                <a:moveTo>
                  <a:pt x="0" y="0"/>
                </a:moveTo>
                <a:lnTo>
                  <a:pt x="2630916" y="0"/>
                </a:lnTo>
                <a:cubicBezTo>
                  <a:pt x="2753268" y="252908"/>
                  <a:pt x="2972262" y="450007"/>
                  <a:pt x="3240088" y="543581"/>
                </a:cubicBezTo>
                <a:lnTo>
                  <a:pt x="3240088" y="1783011"/>
                </a:lnTo>
                <a:lnTo>
                  <a:pt x="0" y="1783011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넓다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뻗고 자다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7" name="직사각형 13"/>
          <p:cNvSpPr/>
          <p:nvPr/>
        </p:nvSpPr>
        <p:spPr bwMode="auto">
          <a:xfrm>
            <a:off x="4932040" y="4149080"/>
            <a:ext cx="3240087" cy="1783011"/>
          </a:xfrm>
          <a:custGeom>
            <a:avLst/>
            <a:gdLst/>
            <a:ahLst/>
            <a:cxnLst/>
            <a:rect l="l" t="t" r="r" b="b"/>
            <a:pathLst>
              <a:path w="3240087" h="1783011">
                <a:moveTo>
                  <a:pt x="609171" y="0"/>
                </a:moveTo>
                <a:lnTo>
                  <a:pt x="3240087" y="0"/>
                </a:lnTo>
                <a:lnTo>
                  <a:pt x="3240087" y="1783011"/>
                </a:lnTo>
                <a:lnTo>
                  <a:pt x="0" y="1783011"/>
                </a:lnTo>
                <a:lnTo>
                  <a:pt x="0" y="543580"/>
                </a:lnTo>
                <a:cubicBezTo>
                  <a:pt x="267826" y="450006"/>
                  <a:pt x="486819" y="252907"/>
                  <a:pt x="60917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아프다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8" name="양쪽 모서리가 둥근 사각형 7"/>
          <p:cNvSpPr/>
          <p:nvPr/>
        </p:nvSpPr>
        <p:spPr bwMode="auto">
          <a:xfrm>
            <a:off x="971551" y="1436224"/>
            <a:ext cx="3240088" cy="338554"/>
          </a:xfrm>
          <a:prstGeom prst="round2SameRect">
            <a:avLst/>
          </a:prstGeom>
          <a:gradFill>
            <a:gsLst>
              <a:gs pos="0">
                <a:srgbClr val="FFC000"/>
              </a:gs>
              <a:gs pos="100000">
                <a:srgbClr val="E78A00"/>
              </a:gs>
              <a:gs pos="30000">
                <a:srgbClr val="FF990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dirty="0" smtClean="0">
                <a:solidFill>
                  <a:sysClr val="windowText" lastClr="000000"/>
                </a:solidFill>
                <a:cs typeface="Tahoma" pitchFamily="34" charset="0"/>
              </a:rPr>
              <a:t>입 </a:t>
            </a:r>
          </a:p>
        </p:txBody>
      </p:sp>
      <p:sp>
        <p:nvSpPr>
          <p:cNvPr id="9" name="양쪽 모서리가 둥근 사각형 8"/>
          <p:cNvSpPr/>
          <p:nvPr/>
        </p:nvSpPr>
        <p:spPr bwMode="auto">
          <a:xfrm>
            <a:off x="4932363" y="1436224"/>
            <a:ext cx="3240087" cy="338554"/>
          </a:xfrm>
          <a:prstGeom prst="round2Same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  <a:gs pos="30000">
                <a:srgbClr val="00B05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dirty="0" smtClean="0">
                <a:solidFill>
                  <a:sysClr val="windowText" lastClr="000000"/>
                </a:solidFill>
                <a:cs typeface="Tahoma" pitchFamily="34" charset="0"/>
              </a:rPr>
              <a:t>눈 </a:t>
            </a:r>
            <a:endParaRPr lang="en-US" altLang="ko-KR" dirty="0" smtClean="0">
              <a:solidFill>
                <a:sysClr val="windowText" lastClr="000000"/>
              </a:solidFill>
              <a:cs typeface="Tahoma" pitchFamily="34" charset="0"/>
            </a:endParaRPr>
          </a:p>
        </p:txBody>
      </p:sp>
      <p:sp>
        <p:nvSpPr>
          <p:cNvPr id="10" name="양쪽 모서리가 둥근 사각형 11"/>
          <p:cNvSpPr/>
          <p:nvPr/>
        </p:nvSpPr>
        <p:spPr bwMode="auto">
          <a:xfrm>
            <a:off x="5541534" y="3827715"/>
            <a:ext cx="2630916" cy="338554"/>
          </a:xfrm>
          <a:custGeom>
            <a:avLst/>
            <a:gdLst/>
            <a:ahLst/>
            <a:cxnLst/>
            <a:rect l="l" t="t" r="r" b="b"/>
            <a:pathLst>
              <a:path w="2630916" h="338554">
                <a:moveTo>
                  <a:pt x="101145" y="0"/>
                </a:moveTo>
                <a:lnTo>
                  <a:pt x="2574489" y="0"/>
                </a:lnTo>
                <a:cubicBezTo>
                  <a:pt x="2605653" y="0"/>
                  <a:pt x="2630916" y="25263"/>
                  <a:pt x="2630916" y="56427"/>
                </a:cubicBezTo>
                <a:lnTo>
                  <a:pt x="2630916" y="338554"/>
                </a:lnTo>
                <a:lnTo>
                  <a:pt x="0" y="338554"/>
                </a:lnTo>
                <a:cubicBezTo>
                  <a:pt x="52320" y="234489"/>
                  <a:pt x="87095" y="120375"/>
                  <a:pt x="101145" y="0"/>
                </a:cubicBezTo>
                <a:close/>
              </a:path>
            </a:pathLst>
          </a:custGeom>
          <a:gradFill>
            <a:gsLst>
              <a:gs pos="0">
                <a:srgbClr val="9E5ECE"/>
              </a:gs>
              <a:gs pos="97917">
                <a:srgbClr val="7030A0"/>
              </a:gs>
              <a:gs pos="30000">
                <a:srgbClr val="7030A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kern="0" dirty="0" smtClean="0">
                <a:solidFill>
                  <a:prstClr val="white"/>
                </a:solidFill>
                <a:cs typeface="굴림" pitchFamily="50" charset="-127"/>
              </a:rPr>
              <a:t>배</a:t>
            </a:r>
            <a:endParaRPr lang="ko-KR" altLang="en-US" kern="0" dirty="0">
              <a:solidFill>
                <a:prstClr val="white"/>
              </a:solidFill>
              <a:cs typeface="굴림" pitchFamily="50" charset="-127"/>
            </a:endParaRPr>
          </a:p>
        </p:txBody>
      </p:sp>
      <p:sp>
        <p:nvSpPr>
          <p:cNvPr id="11" name="양쪽 모서리가 둥근 사각형 12"/>
          <p:cNvSpPr/>
          <p:nvPr/>
        </p:nvSpPr>
        <p:spPr bwMode="auto">
          <a:xfrm>
            <a:off x="971552" y="3827715"/>
            <a:ext cx="2630915" cy="338554"/>
          </a:xfrm>
          <a:custGeom>
            <a:avLst/>
            <a:gdLst/>
            <a:ahLst/>
            <a:cxnLst/>
            <a:rect l="l" t="t" r="r" b="b"/>
            <a:pathLst>
              <a:path w="2630915" h="338554">
                <a:moveTo>
                  <a:pt x="56427" y="0"/>
                </a:moveTo>
                <a:lnTo>
                  <a:pt x="2529769" y="0"/>
                </a:lnTo>
                <a:cubicBezTo>
                  <a:pt x="2543819" y="120375"/>
                  <a:pt x="2578595" y="234489"/>
                  <a:pt x="2630915" y="338554"/>
                </a:cubicBezTo>
                <a:lnTo>
                  <a:pt x="0" y="338554"/>
                </a:lnTo>
                <a:lnTo>
                  <a:pt x="0" y="56427"/>
                </a:lnTo>
                <a:cubicBezTo>
                  <a:pt x="0" y="25263"/>
                  <a:pt x="25263" y="0"/>
                  <a:pt x="56427" y="0"/>
                </a:cubicBezTo>
                <a:close/>
              </a:path>
            </a:pathLst>
          </a:custGeom>
          <a:gradFill>
            <a:gsLst>
              <a:gs pos="0">
                <a:srgbClr val="00B0F0"/>
              </a:gs>
              <a:gs pos="97917">
                <a:srgbClr val="0070C0"/>
              </a:gs>
              <a:gs pos="30000">
                <a:srgbClr val="0070C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kern="0" dirty="0" smtClean="0">
                <a:solidFill>
                  <a:prstClr val="white"/>
                </a:solidFill>
                <a:cs typeface="굴림" pitchFamily="50" charset="-127"/>
              </a:rPr>
              <a:t>발</a:t>
            </a:r>
            <a:endParaRPr lang="ko-KR" altLang="en-US" kern="0" dirty="0">
              <a:solidFill>
                <a:prstClr val="white"/>
              </a:solidFill>
              <a:cs typeface="굴림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3672000" y="2792752"/>
            <a:ext cx="1800000" cy="1800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50000">
                <a:schemeClr val="bg1">
                  <a:lumMod val="95000"/>
                </a:schemeClr>
              </a:gs>
            </a:gsLst>
            <a:lin ang="13500000" scaled="1"/>
            <a:tileRect/>
          </a:gradFill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wrap="square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endParaRPr lang="ko-KR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3762000" y="2882752"/>
            <a:ext cx="1620000" cy="1620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5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wrap="square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en-US" altLang="ko-KR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11</a:t>
            </a:r>
            <a:r>
              <a:rPr lang="ko-KR" altLang="en-US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개 관용어</a:t>
            </a:r>
            <a:endParaRPr lang="ko-KR" altLang="en-US" kern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꼭 외우기</a:t>
            </a:r>
            <a:r>
              <a:rPr lang="en-US" altLang="ko-KR" dirty="0" smtClean="0"/>
              <a:t>!</a:t>
            </a:r>
            <a:endParaRPr lang="ko-KR" altLang="en-US" dirty="0"/>
          </a:p>
        </p:txBody>
      </p:sp>
      <p:sp>
        <p:nvSpPr>
          <p:cNvPr id="4" name="직사각형 10"/>
          <p:cNvSpPr/>
          <p:nvPr/>
        </p:nvSpPr>
        <p:spPr bwMode="auto">
          <a:xfrm>
            <a:off x="971551" y="1774778"/>
            <a:ext cx="3240088" cy="1783011"/>
          </a:xfrm>
          <a:custGeom>
            <a:avLst/>
            <a:gdLst/>
            <a:ahLst/>
            <a:cxnLst/>
            <a:rect l="l" t="t" r="r" b="b"/>
            <a:pathLst>
              <a:path w="3240088" h="1783011">
                <a:moveTo>
                  <a:pt x="0" y="0"/>
                </a:moveTo>
                <a:lnTo>
                  <a:pt x="3240088" y="0"/>
                </a:lnTo>
                <a:lnTo>
                  <a:pt x="3240088" y="900877"/>
                </a:lnTo>
                <a:cubicBezTo>
                  <a:pt x="2861403" y="1033729"/>
                  <a:pt x="2580014" y="1372561"/>
                  <a:pt x="2529770" y="1783011"/>
                </a:cubicBezTo>
                <a:lnTo>
                  <a:pt x="0" y="1783011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크다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맵다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5" name="직사각형 12"/>
          <p:cNvSpPr/>
          <p:nvPr/>
        </p:nvSpPr>
        <p:spPr bwMode="auto">
          <a:xfrm>
            <a:off x="4932363" y="1774778"/>
            <a:ext cx="3240087" cy="1783011"/>
          </a:xfrm>
          <a:custGeom>
            <a:avLst/>
            <a:gdLst/>
            <a:ahLst/>
            <a:cxnLst/>
            <a:rect l="l" t="t" r="r" b="b"/>
            <a:pathLst>
              <a:path w="3240087" h="1783011">
                <a:moveTo>
                  <a:pt x="0" y="0"/>
                </a:moveTo>
                <a:lnTo>
                  <a:pt x="3240087" y="0"/>
                </a:lnTo>
                <a:lnTo>
                  <a:pt x="3240087" y="1783011"/>
                </a:lnTo>
                <a:lnTo>
                  <a:pt x="710316" y="1783011"/>
                </a:lnTo>
                <a:cubicBezTo>
                  <a:pt x="660072" y="1372562"/>
                  <a:pt x="378685" y="1033730"/>
                  <a:pt x="0" y="900878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얇다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en-US" altLang="ko-KR" dirty="0" smtClean="0">
                <a:solidFill>
                  <a:prstClr val="black"/>
                </a:solidFill>
              </a:rPr>
              <a:t>(</a:t>
            </a:r>
            <a:r>
              <a:rPr lang="ko-KR" altLang="en-US" dirty="0" smtClean="0">
                <a:solidFill>
                  <a:prstClr val="black"/>
                </a:solidFill>
              </a:rPr>
              <a:t>입</a:t>
            </a:r>
            <a:r>
              <a:rPr lang="ko-KR" altLang="en-US" dirty="0" smtClean="0">
                <a:solidFill>
                  <a:prstClr val="black"/>
                </a:solidFill>
              </a:rPr>
              <a:t>이</a:t>
            </a:r>
            <a:r>
              <a:rPr lang="en-US" altLang="ko-KR" dirty="0" smtClean="0">
                <a:solidFill>
                  <a:prstClr val="black"/>
                </a:solidFill>
              </a:rPr>
              <a:t>) </a:t>
            </a:r>
            <a:r>
              <a:rPr lang="ko-KR" altLang="en-US" dirty="0" smtClean="0">
                <a:solidFill>
                  <a:prstClr val="black"/>
                </a:solidFill>
              </a:rPr>
              <a:t>걸리다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6" name="직사각형 11"/>
          <p:cNvSpPr/>
          <p:nvPr/>
        </p:nvSpPr>
        <p:spPr bwMode="auto">
          <a:xfrm>
            <a:off x="971551" y="4166269"/>
            <a:ext cx="3240088" cy="1783011"/>
          </a:xfrm>
          <a:custGeom>
            <a:avLst/>
            <a:gdLst/>
            <a:ahLst/>
            <a:cxnLst/>
            <a:rect l="l" t="t" r="r" b="b"/>
            <a:pathLst>
              <a:path w="3240088" h="1783011">
                <a:moveTo>
                  <a:pt x="0" y="0"/>
                </a:moveTo>
                <a:lnTo>
                  <a:pt x="2630916" y="0"/>
                </a:lnTo>
                <a:cubicBezTo>
                  <a:pt x="2753268" y="252908"/>
                  <a:pt x="2972262" y="450007"/>
                  <a:pt x="3240088" y="543581"/>
                </a:cubicBezTo>
                <a:lnTo>
                  <a:pt x="3240088" y="1783011"/>
                </a:lnTo>
                <a:lnTo>
                  <a:pt x="0" y="1783011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높다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납작해지다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7" name="직사각형 13"/>
          <p:cNvSpPr/>
          <p:nvPr/>
        </p:nvSpPr>
        <p:spPr bwMode="auto">
          <a:xfrm>
            <a:off x="4932040" y="4149080"/>
            <a:ext cx="3240087" cy="1783011"/>
          </a:xfrm>
          <a:custGeom>
            <a:avLst/>
            <a:gdLst/>
            <a:ahLst/>
            <a:cxnLst/>
            <a:rect l="l" t="t" r="r" b="b"/>
            <a:pathLst>
              <a:path w="3240087" h="1783011">
                <a:moveTo>
                  <a:pt x="609171" y="0"/>
                </a:moveTo>
                <a:lnTo>
                  <a:pt x="3240087" y="0"/>
                </a:lnTo>
                <a:lnTo>
                  <a:pt x="3240087" y="1783011"/>
                </a:lnTo>
                <a:lnTo>
                  <a:pt x="0" y="1783011"/>
                </a:lnTo>
                <a:lnTo>
                  <a:pt x="0" y="543580"/>
                </a:lnTo>
                <a:cubicBezTo>
                  <a:pt x="267826" y="450006"/>
                  <a:pt x="486819" y="252907"/>
                  <a:pt x="60917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떨어지다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콩알만해지다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8" name="양쪽 모서리가 둥근 사각형 7"/>
          <p:cNvSpPr/>
          <p:nvPr/>
        </p:nvSpPr>
        <p:spPr bwMode="auto">
          <a:xfrm>
            <a:off x="971551" y="1436224"/>
            <a:ext cx="3240088" cy="338554"/>
          </a:xfrm>
          <a:prstGeom prst="round2SameRect">
            <a:avLst/>
          </a:prstGeom>
          <a:gradFill>
            <a:gsLst>
              <a:gs pos="0">
                <a:srgbClr val="FFC000"/>
              </a:gs>
              <a:gs pos="100000">
                <a:srgbClr val="E78A00"/>
              </a:gs>
              <a:gs pos="30000">
                <a:srgbClr val="FF990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dirty="0" smtClean="0">
                <a:solidFill>
                  <a:sysClr val="windowText" lastClr="000000"/>
                </a:solidFill>
                <a:cs typeface="Tahoma" pitchFamily="34" charset="0"/>
              </a:rPr>
              <a:t>손 </a:t>
            </a:r>
          </a:p>
        </p:txBody>
      </p:sp>
      <p:sp>
        <p:nvSpPr>
          <p:cNvPr id="9" name="양쪽 모서리가 둥근 사각형 8"/>
          <p:cNvSpPr/>
          <p:nvPr/>
        </p:nvSpPr>
        <p:spPr bwMode="auto">
          <a:xfrm>
            <a:off x="4932363" y="1436224"/>
            <a:ext cx="3240087" cy="338554"/>
          </a:xfrm>
          <a:prstGeom prst="round2Same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  <a:gs pos="30000">
                <a:srgbClr val="00B05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dirty="0" smtClean="0">
                <a:solidFill>
                  <a:sysClr val="windowText" lastClr="000000"/>
                </a:solidFill>
                <a:cs typeface="Tahoma" pitchFamily="34" charset="0"/>
              </a:rPr>
              <a:t>귀 </a:t>
            </a:r>
            <a:endParaRPr lang="en-US" altLang="ko-KR" dirty="0" smtClean="0">
              <a:solidFill>
                <a:sysClr val="windowText" lastClr="000000"/>
              </a:solidFill>
              <a:cs typeface="Tahoma" pitchFamily="34" charset="0"/>
            </a:endParaRPr>
          </a:p>
        </p:txBody>
      </p:sp>
      <p:sp>
        <p:nvSpPr>
          <p:cNvPr id="10" name="양쪽 모서리가 둥근 사각형 11"/>
          <p:cNvSpPr/>
          <p:nvPr/>
        </p:nvSpPr>
        <p:spPr bwMode="auto">
          <a:xfrm>
            <a:off x="5541534" y="3827715"/>
            <a:ext cx="2630916" cy="338554"/>
          </a:xfrm>
          <a:custGeom>
            <a:avLst/>
            <a:gdLst/>
            <a:ahLst/>
            <a:cxnLst/>
            <a:rect l="l" t="t" r="r" b="b"/>
            <a:pathLst>
              <a:path w="2630916" h="338554">
                <a:moveTo>
                  <a:pt x="101145" y="0"/>
                </a:moveTo>
                <a:lnTo>
                  <a:pt x="2574489" y="0"/>
                </a:lnTo>
                <a:cubicBezTo>
                  <a:pt x="2605653" y="0"/>
                  <a:pt x="2630916" y="25263"/>
                  <a:pt x="2630916" y="56427"/>
                </a:cubicBezTo>
                <a:lnTo>
                  <a:pt x="2630916" y="338554"/>
                </a:lnTo>
                <a:lnTo>
                  <a:pt x="0" y="338554"/>
                </a:lnTo>
                <a:cubicBezTo>
                  <a:pt x="52320" y="234489"/>
                  <a:pt x="87095" y="120375"/>
                  <a:pt x="101145" y="0"/>
                </a:cubicBezTo>
                <a:close/>
              </a:path>
            </a:pathLst>
          </a:custGeom>
          <a:gradFill>
            <a:gsLst>
              <a:gs pos="0">
                <a:srgbClr val="9E5ECE"/>
              </a:gs>
              <a:gs pos="97917">
                <a:srgbClr val="7030A0"/>
              </a:gs>
              <a:gs pos="30000">
                <a:srgbClr val="7030A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kern="0" dirty="0" smtClean="0">
                <a:solidFill>
                  <a:prstClr val="white"/>
                </a:solidFill>
                <a:cs typeface="굴림" pitchFamily="50" charset="-127"/>
              </a:rPr>
              <a:t>간</a:t>
            </a:r>
            <a:endParaRPr lang="ko-KR" altLang="en-US" kern="0" dirty="0">
              <a:solidFill>
                <a:prstClr val="white"/>
              </a:solidFill>
              <a:cs typeface="굴림" pitchFamily="50" charset="-127"/>
            </a:endParaRPr>
          </a:p>
        </p:txBody>
      </p:sp>
      <p:sp>
        <p:nvSpPr>
          <p:cNvPr id="11" name="양쪽 모서리가 둥근 사각형 12"/>
          <p:cNvSpPr/>
          <p:nvPr/>
        </p:nvSpPr>
        <p:spPr bwMode="auto">
          <a:xfrm>
            <a:off x="971552" y="3827715"/>
            <a:ext cx="2630915" cy="338554"/>
          </a:xfrm>
          <a:custGeom>
            <a:avLst/>
            <a:gdLst/>
            <a:ahLst/>
            <a:cxnLst/>
            <a:rect l="l" t="t" r="r" b="b"/>
            <a:pathLst>
              <a:path w="2630915" h="338554">
                <a:moveTo>
                  <a:pt x="56427" y="0"/>
                </a:moveTo>
                <a:lnTo>
                  <a:pt x="2529769" y="0"/>
                </a:lnTo>
                <a:cubicBezTo>
                  <a:pt x="2543819" y="120375"/>
                  <a:pt x="2578595" y="234489"/>
                  <a:pt x="2630915" y="338554"/>
                </a:cubicBezTo>
                <a:lnTo>
                  <a:pt x="0" y="338554"/>
                </a:lnTo>
                <a:lnTo>
                  <a:pt x="0" y="56427"/>
                </a:lnTo>
                <a:cubicBezTo>
                  <a:pt x="0" y="25263"/>
                  <a:pt x="25263" y="0"/>
                  <a:pt x="56427" y="0"/>
                </a:cubicBezTo>
                <a:close/>
              </a:path>
            </a:pathLst>
          </a:custGeom>
          <a:gradFill>
            <a:gsLst>
              <a:gs pos="0">
                <a:srgbClr val="00B0F0"/>
              </a:gs>
              <a:gs pos="97917">
                <a:srgbClr val="0070C0"/>
              </a:gs>
              <a:gs pos="30000">
                <a:srgbClr val="0070C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kern="0" dirty="0" smtClean="0">
                <a:solidFill>
                  <a:prstClr val="white"/>
                </a:solidFill>
                <a:cs typeface="굴림" pitchFamily="50" charset="-127"/>
              </a:rPr>
              <a:t>코</a:t>
            </a:r>
            <a:r>
              <a:rPr lang="en-US" altLang="ko-KR" kern="0" dirty="0" smtClean="0">
                <a:solidFill>
                  <a:prstClr val="white"/>
                </a:solidFill>
                <a:cs typeface="굴림" pitchFamily="50" charset="-127"/>
              </a:rPr>
              <a:t>(</a:t>
            </a:r>
            <a:r>
              <a:rPr lang="ko-KR" altLang="en-US" kern="0" dirty="0" smtClean="0">
                <a:solidFill>
                  <a:prstClr val="white"/>
                </a:solidFill>
                <a:cs typeface="굴림" pitchFamily="50" charset="-127"/>
              </a:rPr>
              <a:t>콧대</a:t>
            </a:r>
            <a:r>
              <a:rPr lang="en-US" altLang="ko-KR" kern="0" dirty="0" smtClean="0">
                <a:solidFill>
                  <a:prstClr val="white"/>
                </a:solidFill>
                <a:cs typeface="굴림" pitchFamily="50" charset="-127"/>
              </a:rPr>
              <a:t>)</a:t>
            </a:r>
            <a:endParaRPr lang="ko-KR" altLang="en-US" kern="0" dirty="0">
              <a:solidFill>
                <a:prstClr val="white"/>
              </a:solidFill>
              <a:cs typeface="굴림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3672000" y="2792752"/>
            <a:ext cx="1800000" cy="1800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50000">
                <a:schemeClr val="bg1">
                  <a:lumMod val="95000"/>
                </a:schemeClr>
              </a:gs>
            </a:gsLst>
            <a:lin ang="13500000" scaled="1"/>
            <a:tileRect/>
          </a:gradFill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wrap="square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endParaRPr lang="ko-KR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3762000" y="2882752"/>
            <a:ext cx="1620000" cy="1620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5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wrap="square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en-US" altLang="ko-KR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11</a:t>
            </a:r>
            <a:r>
              <a:rPr lang="ko-KR" altLang="en-US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개 관용어</a:t>
            </a:r>
            <a:endParaRPr lang="ko-KR" altLang="en-US" kern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1287</TotalTime>
  <Words>1192</Words>
  <Application>Microsoft Office PowerPoint</Application>
  <PresentationFormat>화면 슬라이드 쇼(4:3)</PresentationFormat>
  <Paragraphs>461</Paragraphs>
  <Slides>25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26" baseType="lpstr">
      <vt:lpstr>광장</vt:lpstr>
      <vt:lpstr>어휘 5강 </vt:lpstr>
      <vt:lpstr>목표 관용어 1 – 9개 </vt:lpstr>
      <vt:lpstr>목표 관용어 2 – 10개 </vt:lpstr>
      <vt:lpstr>목표 어휘 32개 </vt:lpstr>
      <vt:lpstr>꼭 외우기!</vt:lpstr>
      <vt:lpstr>반대 어휘 </vt:lpstr>
      <vt:lpstr>관련 어휘 </vt:lpstr>
      <vt:lpstr>꼭 외우기!</vt:lpstr>
      <vt:lpstr>꼭 외우기!</vt:lpstr>
      <vt:lpstr>관용어 확인 학습</vt:lpstr>
      <vt:lpstr>관용어 확인 학습 </vt:lpstr>
      <vt:lpstr>관용어 만들기 </vt:lpstr>
      <vt:lpstr>관용어 만들기</vt:lpstr>
      <vt:lpstr>관용어 만들기</vt:lpstr>
      <vt:lpstr>관용어 학습 1</vt:lpstr>
      <vt:lpstr>관용어 학습 1</vt:lpstr>
      <vt:lpstr>관용어 학습 2</vt:lpstr>
      <vt:lpstr>관용어 학습 2</vt:lpstr>
      <vt:lpstr>관용어 학습 3</vt:lpstr>
      <vt:lpstr>관용어 학습 3</vt:lpstr>
      <vt:lpstr>관용어 확인 학습</vt:lpstr>
      <vt:lpstr>관용어 확인 학습 </vt:lpstr>
      <vt:lpstr>목표 어휘 32개 </vt:lpstr>
      <vt:lpstr>목표 어휘 32개 </vt:lpstr>
      <vt:lpstr>목표 어휘 32개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128</cp:revision>
  <dcterms:created xsi:type="dcterms:W3CDTF">2015-12-23T08:00:19Z</dcterms:created>
  <dcterms:modified xsi:type="dcterms:W3CDTF">2016-02-22T08:51:55Z</dcterms:modified>
</cp:coreProperties>
</file>