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8"/>
  </p:handoutMasterIdLst>
  <p:sldIdLst>
    <p:sldId id="256" r:id="rId2"/>
    <p:sldId id="257" r:id="rId3"/>
    <p:sldId id="271" r:id="rId4"/>
    <p:sldId id="265" r:id="rId5"/>
    <p:sldId id="272" r:id="rId6"/>
    <p:sldId id="266" r:id="rId7"/>
    <p:sldId id="267" r:id="rId8"/>
    <p:sldId id="268" r:id="rId9"/>
    <p:sldId id="260" r:id="rId10"/>
    <p:sldId id="288" r:id="rId11"/>
    <p:sldId id="273" r:id="rId12"/>
    <p:sldId id="289" r:id="rId13"/>
    <p:sldId id="274" r:id="rId14"/>
    <p:sldId id="290" r:id="rId15"/>
    <p:sldId id="275" r:id="rId16"/>
    <p:sldId id="291" r:id="rId17"/>
    <p:sldId id="276" r:id="rId18"/>
    <p:sldId id="292" r:id="rId19"/>
    <p:sldId id="277" r:id="rId20"/>
    <p:sldId id="293" r:id="rId21"/>
    <p:sldId id="282" r:id="rId22"/>
    <p:sldId id="283" r:id="rId23"/>
    <p:sldId id="284" r:id="rId24"/>
    <p:sldId id="285" r:id="rId25"/>
    <p:sldId id="286" r:id="rId26"/>
    <p:sldId id="287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68" autoAdjust="0"/>
  </p:normalViewPr>
  <p:slideViewPr>
    <p:cSldViewPr>
      <p:cViewPr varScale="1">
        <p:scale>
          <a:sx n="107" d="100"/>
          <a:sy n="107" d="100"/>
        </p:scale>
        <p:origin x="-1098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238B-209F-49C9-A445-B409C5D8148D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27708-BE35-4CFD-B134-6775331DD1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어휘</a:t>
            </a:r>
            <a:r>
              <a:rPr lang="en-US" altLang="ko-KR" smtClean="0"/>
              <a:t> 6</a:t>
            </a:r>
            <a:r>
              <a:rPr lang="ko-KR" altLang="en-US" smtClean="0"/>
              <a:t>강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문법 </a:t>
            </a:r>
            <a:r>
              <a:rPr lang="en-US" altLang="ko-KR" dirty="0" smtClean="0"/>
              <a:t>6</a:t>
            </a:r>
            <a:r>
              <a:rPr lang="ko-KR" altLang="en-US" dirty="0" smtClean="0"/>
              <a:t>강 신출어휘 </a:t>
            </a:r>
            <a:r>
              <a:rPr lang="en-US" altLang="ko-KR" dirty="0" smtClean="0"/>
              <a:t>55</a:t>
            </a:r>
            <a:r>
              <a:rPr lang="ko-KR" altLang="en-US" dirty="0" smtClean="0"/>
              <a:t>개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ko-KR" altLang="en-US" dirty="0" smtClean="0"/>
              <a:t>한국어수업이 </a:t>
            </a:r>
            <a:r>
              <a:rPr lang="ko-KR" altLang="en-US" dirty="0" smtClean="0">
                <a:solidFill>
                  <a:schemeClr val="accent2"/>
                </a:solidFill>
              </a:rPr>
              <a:t>곧 </a:t>
            </a:r>
            <a:r>
              <a:rPr lang="ko-KR" altLang="en-US" dirty="0" smtClean="0"/>
              <a:t>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교실로 </a:t>
            </a:r>
            <a:r>
              <a:rPr lang="ko-KR" altLang="en-US" dirty="0" smtClean="0">
                <a:solidFill>
                  <a:schemeClr val="accent2"/>
                </a:solidFill>
              </a:rPr>
              <a:t>즉시</a:t>
            </a:r>
            <a:r>
              <a:rPr lang="ko-KR" altLang="en-US" dirty="0" smtClean="0"/>
              <a:t> 오십시오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한국어 수업은 </a:t>
            </a:r>
            <a:r>
              <a:rPr lang="ko-KR" altLang="en-US" dirty="0" smtClean="0">
                <a:solidFill>
                  <a:schemeClr val="accent2"/>
                </a:solidFill>
              </a:rPr>
              <a:t>반드시</a:t>
            </a:r>
            <a:r>
              <a:rPr lang="ko-KR" altLang="en-US" dirty="0" smtClean="0"/>
              <a:t> 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한국어 숙제도 </a:t>
            </a:r>
            <a:r>
              <a:rPr lang="ko-KR" altLang="en-US" dirty="0" smtClean="0">
                <a:solidFill>
                  <a:schemeClr val="accent2"/>
                </a:solidFill>
              </a:rPr>
              <a:t>꼭 </a:t>
            </a:r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학교 </a:t>
            </a:r>
            <a:r>
              <a:rPr lang="ko-KR" altLang="en-US" dirty="0" smtClean="0">
                <a:solidFill>
                  <a:schemeClr val="accent2"/>
                </a:solidFill>
              </a:rPr>
              <a:t>근처</a:t>
            </a:r>
            <a:r>
              <a:rPr lang="ko-KR" altLang="en-US" dirty="0" smtClean="0"/>
              <a:t>에 서점이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책방이 </a:t>
            </a:r>
            <a:r>
              <a:rPr lang="ko-KR" altLang="en-US" dirty="0" smtClean="0">
                <a:solidFill>
                  <a:srgbClr val="FF0000"/>
                </a:solidFill>
              </a:rPr>
              <a:t>가까운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곳</a:t>
            </a:r>
            <a:r>
              <a:rPr lang="ko-KR" altLang="en-US" dirty="0" smtClean="0"/>
              <a:t>에 있어서 좋습니다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책상 </a:t>
            </a:r>
            <a:r>
              <a:rPr lang="ko-KR" altLang="en-US" dirty="0" smtClean="0">
                <a:solidFill>
                  <a:schemeClr val="accent2"/>
                </a:solidFill>
              </a:rPr>
              <a:t>아래</a:t>
            </a:r>
            <a:r>
              <a:rPr lang="ko-KR" altLang="en-US" dirty="0" smtClean="0"/>
              <a:t>에 지갑이 있습니다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밑</a:t>
            </a:r>
            <a:r>
              <a:rPr lang="ko-KR" altLang="en-US" dirty="0" smtClean="0"/>
              <a:t>을 보십시오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바지 </a:t>
            </a:r>
            <a:r>
              <a:rPr lang="ko-KR" altLang="en-US" dirty="0" smtClean="0">
                <a:solidFill>
                  <a:schemeClr val="accent2"/>
                </a:solidFill>
              </a:rPr>
              <a:t>치수</a:t>
            </a:r>
            <a:r>
              <a:rPr lang="ko-KR" altLang="en-US" dirty="0" smtClean="0"/>
              <a:t>가 작습니다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사이즈</a:t>
            </a:r>
            <a:r>
              <a:rPr lang="ko-KR" altLang="en-US" dirty="0" smtClean="0"/>
              <a:t>가 큰 것으로 바꿔주시기 바랍니다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    )</a:t>
            </a:r>
            <a:r>
              <a:rPr lang="ko-KR" altLang="en-US" dirty="0" smtClean="0"/>
              <a:t> 옷을 버리고 </a:t>
            </a:r>
            <a:r>
              <a:rPr lang="ko-KR" altLang="en-US" dirty="0" smtClean="0">
                <a:solidFill>
                  <a:schemeClr val="accent2"/>
                </a:solidFill>
              </a:rPr>
              <a:t>새</a:t>
            </a:r>
            <a:r>
              <a:rPr lang="ko-KR" altLang="en-US" dirty="0" smtClean="0"/>
              <a:t> 옷을 사려고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국가(國歌)가 나옵니다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앉지</a:t>
            </a:r>
            <a:r>
              <a:rPr lang="ko-KR" altLang="en-US" dirty="0" smtClean="0"/>
              <a:t> 말고 </a:t>
            </a:r>
            <a:r>
              <a:rPr lang="en-US" altLang="ko-KR" dirty="0" smtClean="0">
                <a:solidFill>
                  <a:schemeClr val="accent2"/>
                </a:solidFill>
              </a:rPr>
              <a:t>(    )</a:t>
            </a:r>
            <a:r>
              <a:rPr lang="ko-KR" altLang="en-US" dirty="0" smtClean="0"/>
              <a:t> 주시기 바랍니다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쓰레기를 </a:t>
            </a:r>
            <a:r>
              <a:rPr lang="en-US" altLang="ko-KR" dirty="0" smtClean="0">
                <a:solidFill>
                  <a:schemeClr val="accent2"/>
                </a:solidFill>
              </a:rPr>
              <a:t>(         )</a:t>
            </a:r>
            <a:r>
              <a:rPr lang="ko-KR" altLang="en-US" dirty="0" smtClean="0"/>
              <a:t> 마십시오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주우십시오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에어컨이 </a:t>
            </a:r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>
                <a:solidFill>
                  <a:schemeClr val="accent2"/>
                </a:solidFill>
              </a:rPr>
              <a:t> 났습니다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ko-KR" altLang="en-US" dirty="0" smtClean="0">
                <a:solidFill>
                  <a:schemeClr val="accent2"/>
                </a:solidFill>
              </a:rPr>
              <a:t>고치려고</a:t>
            </a:r>
            <a:r>
              <a:rPr lang="ko-KR" altLang="en-US" dirty="0" smtClean="0"/>
              <a:t>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치킨을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ko-KR" altLang="en-US" dirty="0" smtClean="0">
                <a:solidFill>
                  <a:schemeClr val="accent2"/>
                </a:solidFill>
              </a:rPr>
              <a:t>배달해</a:t>
            </a:r>
            <a:r>
              <a:rPr lang="ko-KR" altLang="en-US" dirty="0" smtClean="0"/>
              <a:t> 줄 것입니다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헌</a:t>
            </a:r>
            <a:r>
              <a:rPr lang="ko-KR" altLang="en-US" dirty="0" smtClean="0"/>
              <a:t> 옷을 버리고 </a:t>
            </a:r>
            <a:r>
              <a:rPr lang="ko-KR" altLang="en-US" dirty="0" smtClean="0">
                <a:solidFill>
                  <a:schemeClr val="accent2"/>
                </a:solidFill>
              </a:rPr>
              <a:t>새</a:t>
            </a:r>
            <a:r>
              <a:rPr lang="ko-KR" altLang="en-US" dirty="0" smtClean="0"/>
              <a:t> 옷을 사려고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국가(國歌)가 나옵니다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앉지</a:t>
            </a:r>
            <a:r>
              <a:rPr lang="ko-KR" altLang="en-US" dirty="0" smtClean="0"/>
              <a:t> 말고 </a:t>
            </a:r>
            <a:r>
              <a:rPr lang="ko-KR" altLang="en-US" dirty="0" smtClean="0">
                <a:solidFill>
                  <a:schemeClr val="accent2"/>
                </a:solidFill>
              </a:rPr>
              <a:t>서</a:t>
            </a:r>
            <a:r>
              <a:rPr lang="ko-KR" altLang="en-US" dirty="0" smtClean="0"/>
              <a:t> 주시기 바랍니다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쓰레기를 </a:t>
            </a:r>
            <a:r>
              <a:rPr lang="ko-KR" altLang="en-US" dirty="0" smtClean="0">
                <a:solidFill>
                  <a:schemeClr val="accent2"/>
                </a:solidFill>
              </a:rPr>
              <a:t>버리지</a:t>
            </a:r>
            <a:r>
              <a:rPr lang="ko-KR" altLang="en-US" dirty="0" smtClean="0"/>
              <a:t> 마십시오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주우십시오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에어컨이 </a:t>
            </a:r>
            <a:r>
              <a:rPr lang="ko-KR" altLang="en-US" dirty="0" smtClean="0">
                <a:solidFill>
                  <a:schemeClr val="accent2"/>
                </a:solidFill>
              </a:rPr>
              <a:t>고장 났습니다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ko-KR" altLang="en-US" dirty="0" smtClean="0">
                <a:solidFill>
                  <a:schemeClr val="accent2"/>
                </a:solidFill>
              </a:rPr>
              <a:t>고치려고</a:t>
            </a:r>
            <a:r>
              <a:rPr lang="ko-KR" altLang="en-US" dirty="0" smtClean="0"/>
              <a:t>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치킨을 </a:t>
            </a:r>
            <a:r>
              <a:rPr lang="ko-KR" altLang="en-US" dirty="0" smtClean="0">
                <a:solidFill>
                  <a:schemeClr val="accent2"/>
                </a:solidFill>
              </a:rPr>
              <a:t>주문했습니다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ko-KR" altLang="en-US" dirty="0" smtClean="0">
                <a:solidFill>
                  <a:schemeClr val="accent2"/>
                </a:solidFill>
              </a:rPr>
              <a:t>배달해</a:t>
            </a:r>
            <a:r>
              <a:rPr lang="ko-KR" altLang="en-US" dirty="0" smtClean="0"/>
              <a:t> 줄 것입니다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ko-KR" altLang="en-US" dirty="0" smtClean="0"/>
              <a:t>쓰레기는 반드시 </a:t>
            </a:r>
            <a:r>
              <a:rPr lang="ko-KR" altLang="en-US" dirty="0" smtClean="0">
                <a:solidFill>
                  <a:schemeClr val="accent2"/>
                </a:solidFill>
              </a:rPr>
              <a:t>쓰레기통</a:t>
            </a:r>
            <a:r>
              <a:rPr lang="ko-KR" altLang="en-US" dirty="0" smtClean="0"/>
              <a:t>에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)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한국어 수업을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/>
              <a:t>해서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죄송합니다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8</a:t>
            </a:r>
            <a:r>
              <a:rPr lang="ko-KR" altLang="en-US" dirty="0" smtClean="0"/>
              <a:t>시에 일어나서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정리하고</a:t>
            </a:r>
            <a:r>
              <a:rPr lang="ko-KR" altLang="en-US" dirty="0" smtClean="0"/>
              <a:t> 아침을 먹었습니다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이 옷 </a:t>
            </a:r>
            <a:r>
              <a:rPr lang="ko-KR" altLang="en-US" dirty="0" smtClean="0">
                <a:solidFill>
                  <a:schemeClr val="accent2"/>
                </a:solidFill>
              </a:rPr>
              <a:t>치수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6</a:t>
            </a:r>
            <a:r>
              <a:rPr lang="ko-KR" altLang="en-US" dirty="0" smtClean="0"/>
              <a:t>이고 저 옷은 </a:t>
            </a:r>
            <a:r>
              <a:rPr lang="en-US" altLang="ko-KR" dirty="0" smtClean="0"/>
              <a:t>8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사이즈가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)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         )</a:t>
            </a:r>
            <a:r>
              <a:rPr lang="ko-KR" altLang="en-US" dirty="0" smtClean="0"/>
              <a:t>가 기숙사로 </a:t>
            </a:r>
            <a:r>
              <a:rPr lang="en-US" altLang="ko-KR" dirty="0" smtClean="0"/>
              <a:t>3</a:t>
            </a:r>
            <a:r>
              <a:rPr lang="ko-KR" altLang="en-US" dirty="0" smtClean="0"/>
              <a:t>시까지 </a:t>
            </a:r>
            <a:r>
              <a:rPr lang="ko-KR" altLang="en-US" dirty="0" smtClean="0">
                <a:solidFill>
                  <a:schemeClr val="accent2"/>
                </a:solidFill>
              </a:rPr>
              <a:t>배달될</a:t>
            </a:r>
            <a:r>
              <a:rPr lang="ko-KR" altLang="en-US" dirty="0" smtClean="0"/>
              <a:t> 것입니다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ko-KR" altLang="en-US" dirty="0" smtClean="0"/>
              <a:t>쓰레기는 반드시 </a:t>
            </a:r>
            <a:r>
              <a:rPr lang="ko-KR" altLang="en-US" dirty="0" smtClean="0">
                <a:solidFill>
                  <a:schemeClr val="accent2"/>
                </a:solidFill>
              </a:rPr>
              <a:t>쓰레기통</a:t>
            </a:r>
            <a:r>
              <a:rPr lang="ko-KR" altLang="en-US" dirty="0" smtClean="0"/>
              <a:t>에 </a:t>
            </a:r>
            <a:r>
              <a:rPr lang="ko-KR" altLang="en-US" dirty="0" smtClean="0">
                <a:solidFill>
                  <a:schemeClr val="accent2"/>
                </a:solidFill>
              </a:rPr>
              <a:t>버리시기 바랍니다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한국어 수업을 </a:t>
            </a:r>
            <a:r>
              <a:rPr lang="ko-KR" altLang="en-US" dirty="0" smtClean="0">
                <a:solidFill>
                  <a:schemeClr val="accent2"/>
                </a:solidFill>
              </a:rPr>
              <a:t>방해</a:t>
            </a:r>
            <a:r>
              <a:rPr lang="ko-KR" altLang="en-US" dirty="0" smtClean="0"/>
              <a:t>해서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죄송합니다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8</a:t>
            </a:r>
            <a:r>
              <a:rPr lang="ko-KR" altLang="en-US" dirty="0" smtClean="0"/>
              <a:t>시에 일어나서 </a:t>
            </a:r>
            <a:r>
              <a:rPr lang="ko-KR" altLang="en-US" dirty="0" smtClean="0">
                <a:solidFill>
                  <a:schemeClr val="accent2"/>
                </a:solidFill>
              </a:rPr>
              <a:t>침대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정리하고</a:t>
            </a:r>
            <a:r>
              <a:rPr lang="ko-KR" altLang="en-US" dirty="0" smtClean="0"/>
              <a:t> 아침을 먹었습니다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이 옷 </a:t>
            </a:r>
            <a:r>
              <a:rPr lang="ko-KR" altLang="en-US" dirty="0" smtClean="0">
                <a:solidFill>
                  <a:schemeClr val="accent2"/>
                </a:solidFill>
              </a:rPr>
              <a:t>치수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6</a:t>
            </a:r>
            <a:r>
              <a:rPr lang="ko-KR" altLang="en-US" dirty="0" smtClean="0"/>
              <a:t>이고 저 옷은 </a:t>
            </a:r>
            <a:r>
              <a:rPr lang="en-US" altLang="ko-KR" dirty="0" smtClean="0"/>
              <a:t>8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사이즈가 </a:t>
            </a:r>
            <a:r>
              <a:rPr lang="ko-KR" altLang="en-US" dirty="0" smtClean="0">
                <a:solidFill>
                  <a:schemeClr val="accent2"/>
                </a:solidFill>
              </a:rPr>
              <a:t>다릅니다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택배</a:t>
            </a:r>
            <a:r>
              <a:rPr lang="ko-KR" altLang="en-US" dirty="0" smtClean="0"/>
              <a:t>가 기숙사로 </a:t>
            </a:r>
            <a:r>
              <a:rPr lang="en-US" altLang="ko-KR" dirty="0" smtClean="0"/>
              <a:t>3</a:t>
            </a:r>
            <a:r>
              <a:rPr lang="ko-KR" altLang="en-US" dirty="0" smtClean="0"/>
              <a:t>시까지 </a:t>
            </a:r>
            <a:r>
              <a:rPr lang="ko-KR" altLang="en-US" dirty="0" smtClean="0">
                <a:solidFill>
                  <a:schemeClr val="accent2"/>
                </a:solidFill>
              </a:rPr>
              <a:t>배달될</a:t>
            </a:r>
            <a:r>
              <a:rPr lang="ko-KR" altLang="en-US" dirty="0" smtClean="0"/>
              <a:t> 것입니다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         )</a:t>
            </a:r>
            <a:r>
              <a:rPr lang="ko-KR" altLang="en-US" dirty="0" smtClean="0"/>
              <a:t>을 통(通)해 새 소식을 </a:t>
            </a:r>
            <a:r>
              <a:rPr lang="ko-KR" altLang="en-US" dirty="0" smtClean="0">
                <a:solidFill>
                  <a:schemeClr val="accent2"/>
                </a:solidFill>
              </a:rPr>
              <a:t>전달하십시오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우리는 오늘 저녁 </a:t>
            </a:r>
            <a:r>
              <a:rPr lang="ko-KR" altLang="en-US" dirty="0" smtClean="0">
                <a:solidFill>
                  <a:schemeClr val="accent2"/>
                </a:solidFill>
              </a:rPr>
              <a:t>회식</a:t>
            </a:r>
            <a:r>
              <a:rPr lang="ko-KR" altLang="en-US" dirty="0" smtClean="0"/>
              <a:t>을 하면서 </a:t>
            </a:r>
            <a:r>
              <a:rPr lang="en-US" altLang="ko-KR" dirty="0" smtClean="0">
                <a:solidFill>
                  <a:srgbClr val="FF0000"/>
                </a:solidFill>
              </a:rPr>
              <a:t>(</a:t>
            </a:r>
            <a:r>
              <a:rPr lang="en-US" altLang="ko-KR" dirty="0" smtClean="0"/>
              <a:t>              </a:t>
            </a:r>
            <a:r>
              <a:rPr lang="en-US" altLang="ko-KR" dirty="0" smtClean="0">
                <a:solidFill>
                  <a:srgbClr val="FF0000"/>
                </a:solidFill>
              </a:rPr>
              <a:t>)</a:t>
            </a:r>
            <a:r>
              <a:rPr lang="ko-KR" altLang="en-US" dirty="0" smtClean="0">
                <a:solidFill>
                  <a:schemeClr val="accent2"/>
                </a:solidFill>
              </a:rPr>
              <a:t>했습니다</a:t>
            </a:r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한국어에 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있으면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김 선생님께 </a:t>
            </a:r>
            <a:r>
              <a:rPr lang="ko-KR" altLang="en-US" dirty="0" smtClean="0">
                <a:solidFill>
                  <a:schemeClr val="accent2"/>
                </a:solidFill>
              </a:rPr>
              <a:t>여쭤보십시오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친구는 나에게 한국 여행지(</a:t>
            </a:r>
            <a:r>
              <a:rPr lang="ko-KR" altLang="en-US" dirty="0" err="1" smtClean="0"/>
              <a:t>旅行地</a:t>
            </a:r>
            <a:r>
              <a:rPr lang="ko-KR" altLang="en-US" dirty="0" smtClean="0"/>
              <a:t>)</a:t>
            </a:r>
            <a:r>
              <a:rPr lang="ko-KR" altLang="en-US" dirty="0" err="1" smtClean="0"/>
              <a:t>로</a:t>
            </a:r>
            <a:r>
              <a:rPr lang="ko-KR" altLang="en-US" dirty="0" smtClean="0"/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추천했습니다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감기 때문에 친구 생일 파티에 못 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친구는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)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말했습니다</a:t>
            </a:r>
            <a:r>
              <a:rPr lang="en-US" altLang="ko-KR" dirty="0" smtClean="0"/>
              <a:t>.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이해해주어서 </a:t>
            </a:r>
            <a:r>
              <a:rPr lang="ko-KR" altLang="en-US" dirty="0" smtClean="0"/>
              <a:t>고마웠습니다</a:t>
            </a:r>
            <a:r>
              <a:rPr lang="en-US" altLang="ko-KR" dirty="0" smtClean="0"/>
              <a:t>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게시판</a:t>
            </a:r>
            <a:r>
              <a:rPr lang="ko-KR" altLang="en-US" dirty="0" smtClean="0"/>
              <a:t>을 통(通)해 새 소식을 </a:t>
            </a:r>
            <a:r>
              <a:rPr lang="ko-KR" altLang="en-US" dirty="0" smtClean="0">
                <a:solidFill>
                  <a:schemeClr val="accent2"/>
                </a:solidFill>
              </a:rPr>
              <a:t>전달하십시오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우리는 오늘 저녁 </a:t>
            </a:r>
            <a:r>
              <a:rPr lang="ko-KR" altLang="en-US" dirty="0" smtClean="0">
                <a:solidFill>
                  <a:schemeClr val="accent2"/>
                </a:solidFill>
              </a:rPr>
              <a:t>회식</a:t>
            </a:r>
            <a:r>
              <a:rPr lang="ko-KR" altLang="en-US" dirty="0" smtClean="0"/>
              <a:t>을 하면서 </a:t>
            </a:r>
            <a:r>
              <a:rPr lang="ko-KR" altLang="en-US" dirty="0" smtClean="0">
                <a:solidFill>
                  <a:schemeClr val="accent2"/>
                </a:solidFill>
              </a:rPr>
              <a:t>이야기를 했습니다</a:t>
            </a:r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한국어에  </a:t>
            </a:r>
            <a:r>
              <a:rPr lang="ko-KR" altLang="en-US" dirty="0" smtClean="0">
                <a:solidFill>
                  <a:schemeClr val="accent2"/>
                </a:solidFill>
              </a:rPr>
              <a:t>관심 있으면 </a:t>
            </a:r>
            <a:r>
              <a:rPr lang="ko-KR" altLang="en-US" dirty="0" smtClean="0"/>
              <a:t>김 선생님께 </a:t>
            </a:r>
            <a:r>
              <a:rPr lang="ko-KR" altLang="en-US" dirty="0" smtClean="0">
                <a:solidFill>
                  <a:schemeClr val="accent2"/>
                </a:solidFill>
              </a:rPr>
              <a:t>여쭤보십시오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친구는 나에게 한국 여행지(</a:t>
            </a:r>
            <a:r>
              <a:rPr lang="ko-KR" altLang="en-US" dirty="0" err="1" smtClean="0"/>
              <a:t>旅行地</a:t>
            </a:r>
            <a:r>
              <a:rPr lang="ko-KR" altLang="en-US" dirty="0" smtClean="0"/>
              <a:t>)</a:t>
            </a:r>
            <a:r>
              <a:rPr lang="ko-KR" altLang="en-US" dirty="0" err="1" smtClean="0"/>
              <a:t>로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경주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추천했습니다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감기 때문에 친구 생일 파티에 못 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친구는 </a:t>
            </a:r>
            <a:r>
              <a:rPr lang="ko-KR" altLang="en-US" smtClean="0">
                <a:solidFill>
                  <a:schemeClr val="accent2"/>
                </a:solidFill>
              </a:rPr>
              <a:t>괜찮다고 </a:t>
            </a:r>
            <a:r>
              <a:rPr lang="ko-KR" altLang="en-US" smtClean="0"/>
              <a:t>말했습니다</a:t>
            </a:r>
            <a:r>
              <a:rPr lang="en-US" altLang="ko-KR" dirty="0" smtClean="0"/>
              <a:t>.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이해해주어서 </a:t>
            </a:r>
            <a:r>
              <a:rPr lang="ko-KR" altLang="en-US" dirty="0" smtClean="0"/>
              <a:t>고마웠습니다</a:t>
            </a:r>
            <a:r>
              <a:rPr lang="en-US" altLang="ko-KR" dirty="0" smtClean="0"/>
              <a:t>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/>
              <a:t>에어컨을 </a:t>
            </a:r>
            <a:r>
              <a:rPr lang="en-US" altLang="ko-KR" dirty="0" smtClean="0">
                <a:solidFill>
                  <a:schemeClr val="accent2"/>
                </a:solidFill>
              </a:rPr>
              <a:t>(     )</a:t>
            </a:r>
            <a:r>
              <a:rPr lang="ko-KR" altLang="en-US" dirty="0" smtClean="0"/>
              <a:t> 안 고쳤습니다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</a:t>
            </a:r>
            <a:r>
              <a:rPr lang="ko-KR" altLang="en-US" dirty="0" smtClean="0">
                <a:solidFill>
                  <a:schemeClr val="accent2"/>
                </a:solidFill>
              </a:rPr>
              <a:t>불편합니다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/>
              <a:t>신입생 환영회를 우송</a:t>
            </a:r>
            <a:r>
              <a:rPr lang="en-US" altLang="ko-KR" dirty="0" smtClean="0">
                <a:solidFill>
                  <a:schemeClr val="accent2"/>
                </a:solidFill>
              </a:rPr>
              <a:t>(     )</a:t>
            </a:r>
            <a:r>
              <a:rPr lang="ko-KR" altLang="en-US" dirty="0" smtClean="0"/>
              <a:t>에서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식당에 가서 </a:t>
            </a:r>
            <a:r>
              <a:rPr lang="ko-KR" altLang="en-US" dirty="0" smtClean="0">
                <a:solidFill>
                  <a:schemeClr val="accent2"/>
                </a:solidFill>
              </a:rPr>
              <a:t>기다려주십시오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친구가 지갑을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</a:t>
            </a:r>
            <a:r>
              <a:rPr lang="ko-KR" altLang="en-US" dirty="0" smtClean="0">
                <a:solidFill>
                  <a:schemeClr val="accent2"/>
                </a:solidFill>
              </a:rPr>
              <a:t>찾아주려고 </a:t>
            </a:r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곧 수업을 시작합니다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)</a:t>
            </a:r>
            <a:r>
              <a:rPr lang="ko-KR" altLang="en-US" dirty="0" smtClean="0"/>
              <a:t>휴대폰을 </a:t>
            </a:r>
            <a:r>
              <a:rPr lang="ko-KR" altLang="en-US" dirty="0" smtClean="0">
                <a:solidFill>
                  <a:schemeClr val="accent2"/>
                </a:solidFill>
              </a:rPr>
              <a:t>진동으로</a:t>
            </a:r>
            <a:r>
              <a:rPr lang="ko-KR" altLang="en-US" dirty="0" smtClean="0"/>
              <a:t> 해주십시오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/>
              <a:t>에어컨을 </a:t>
            </a:r>
            <a:r>
              <a:rPr lang="ko-KR" altLang="en-US" dirty="0" smtClean="0">
                <a:solidFill>
                  <a:schemeClr val="accent2"/>
                </a:solidFill>
              </a:rPr>
              <a:t>아직</a:t>
            </a:r>
            <a:r>
              <a:rPr lang="ko-KR" altLang="en-US" dirty="0" smtClean="0"/>
              <a:t> 안 고쳤습니다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</a:t>
            </a:r>
            <a:r>
              <a:rPr lang="ko-KR" altLang="en-US" dirty="0" smtClean="0">
                <a:solidFill>
                  <a:schemeClr val="accent2"/>
                </a:solidFill>
              </a:rPr>
              <a:t>불편합니다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/>
              <a:t>신입생 환영회를 우송</a:t>
            </a:r>
            <a:r>
              <a:rPr lang="ko-KR" altLang="en-US" dirty="0" smtClean="0">
                <a:solidFill>
                  <a:schemeClr val="accent2"/>
                </a:solidFill>
              </a:rPr>
              <a:t>식당</a:t>
            </a:r>
            <a:r>
              <a:rPr lang="ko-KR" altLang="en-US" dirty="0" smtClean="0"/>
              <a:t>에서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식당에 가서 </a:t>
            </a:r>
            <a:r>
              <a:rPr lang="ko-KR" altLang="en-US" dirty="0" smtClean="0">
                <a:solidFill>
                  <a:schemeClr val="accent2"/>
                </a:solidFill>
              </a:rPr>
              <a:t>기다려주십시오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친구가 지갑을 </a:t>
            </a:r>
            <a:r>
              <a:rPr lang="ko-KR" altLang="en-US" dirty="0" smtClean="0">
                <a:solidFill>
                  <a:schemeClr val="accent2"/>
                </a:solidFill>
              </a:rPr>
              <a:t>잃어버렸습니다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</a:t>
            </a:r>
            <a:r>
              <a:rPr lang="ko-KR" altLang="en-US" dirty="0" smtClean="0">
                <a:solidFill>
                  <a:schemeClr val="accent2"/>
                </a:solidFill>
              </a:rPr>
              <a:t>찾아주려고 </a:t>
            </a:r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곧 수업을 시작합니다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죄송하지만</a:t>
            </a:r>
            <a:r>
              <a:rPr lang="ko-KR" altLang="en-US" dirty="0" smtClean="0"/>
              <a:t> 휴대폰을 </a:t>
            </a:r>
            <a:r>
              <a:rPr lang="ko-KR" altLang="en-US" dirty="0" smtClean="0">
                <a:solidFill>
                  <a:schemeClr val="accent2"/>
                </a:solidFill>
              </a:rPr>
              <a:t>진동으로</a:t>
            </a:r>
            <a:r>
              <a:rPr lang="ko-KR" altLang="en-US" dirty="0" smtClean="0"/>
              <a:t> 해주십시오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뭐 찾으십니까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)</a:t>
            </a:r>
            <a:r>
              <a:rPr lang="ko-KR" altLang="en-US" dirty="0" smtClean="0"/>
              <a:t>을 잃어버렸습니다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)</a:t>
            </a:r>
            <a:r>
              <a:rPr lang="ko-KR" altLang="en-US" dirty="0" smtClean="0"/>
              <a:t> 이 지갑입니까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제 지갑입니다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침대가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)</a:t>
            </a:r>
            <a:r>
              <a:rPr lang="en-US" altLang="ko-KR" dirty="0" smtClean="0"/>
              <a:t>?</a:t>
            </a:r>
            <a:endParaRPr lang="ko-KR" altLang="en-US" dirty="0" smtClean="0"/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이 났습니다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방</a:t>
            </a:r>
            <a:r>
              <a:rPr lang="ko-KR" altLang="en-US" dirty="0" smtClean="0"/>
              <a:t>을 바꿔주십시오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잠깐만 </a:t>
            </a:r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주십시오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ko-KR" altLang="en-US" dirty="0" smtClean="0">
                <a:solidFill>
                  <a:schemeClr val="accent2"/>
                </a:solidFill>
              </a:rPr>
              <a:t>도와드리겠습니다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6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1-27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787208" cy="38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928"/>
                <a:gridCol w="1794216"/>
                <a:gridCol w="1965093"/>
                <a:gridCol w="213597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곧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수영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지갑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혹시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꼭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식당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진동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회식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게시판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층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아직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반드시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경주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안내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침대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에어컨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근처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옆방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택배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쓰레기통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방해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피자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뭐 찾으십니까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지갑</a:t>
            </a:r>
            <a:r>
              <a:rPr lang="ko-KR" altLang="en-US" dirty="0" smtClean="0"/>
              <a:t>을 잃어버렸습니다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혹시</a:t>
            </a:r>
            <a:r>
              <a:rPr lang="ko-KR" altLang="en-US" dirty="0" smtClean="0"/>
              <a:t> 이 지갑입니까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제 지갑입니다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침대가 </a:t>
            </a:r>
            <a:r>
              <a:rPr lang="ko-KR" altLang="en-US" dirty="0" smtClean="0">
                <a:solidFill>
                  <a:schemeClr val="accent2"/>
                </a:solidFill>
              </a:rPr>
              <a:t>불편하십니까</a:t>
            </a:r>
            <a:r>
              <a:rPr lang="en-US" altLang="ko-KR" dirty="0" smtClean="0"/>
              <a:t>?</a:t>
            </a:r>
            <a:endParaRPr lang="ko-KR" altLang="en-US" dirty="0" smtClean="0"/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>
                <a:solidFill>
                  <a:schemeClr val="accent2"/>
                </a:solidFill>
              </a:rPr>
              <a:t>고장</a:t>
            </a:r>
            <a:r>
              <a:rPr lang="ko-KR" altLang="en-US" dirty="0" smtClean="0"/>
              <a:t>이 났습니다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방</a:t>
            </a:r>
            <a:r>
              <a:rPr lang="ko-KR" altLang="en-US" dirty="0" smtClean="0"/>
              <a:t>을 바꿔주십시오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잠깐만 </a:t>
            </a:r>
            <a:r>
              <a:rPr lang="ko-KR" altLang="en-US" dirty="0" smtClean="0">
                <a:solidFill>
                  <a:schemeClr val="accent2"/>
                </a:solidFill>
              </a:rPr>
              <a:t>기다려</a:t>
            </a:r>
            <a:r>
              <a:rPr lang="ko-KR" altLang="en-US" dirty="0" smtClean="0"/>
              <a:t>주십시오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ko-KR" altLang="en-US" dirty="0" smtClean="0">
                <a:solidFill>
                  <a:schemeClr val="accent2"/>
                </a:solidFill>
              </a:rPr>
              <a:t>도와드리겠습니다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6</a:t>
            </a:r>
            <a:endParaRPr lang="ko-KR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1-27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787208" cy="38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928"/>
                <a:gridCol w="1794216"/>
                <a:gridCol w="1965093"/>
                <a:gridCol w="213597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곧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马上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수영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游泳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지갑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钱包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혹시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或许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꼭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一定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식당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餐厅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진동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振动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회식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聚餐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新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下面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尺寸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게시판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公告栏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층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層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아직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还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炸鸡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반드시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一定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경주(慶州)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안내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指南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침대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床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에어컨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空调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근처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附近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옆방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侧房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택배</a:t>
                      </a:r>
                      <a:r>
                        <a:rPr lang="en-US" altLang="ko-KR" b="0" dirty="0" smtClean="0"/>
                        <a:t>(</a:t>
                      </a:r>
                      <a:r>
                        <a:rPr lang="ko-KR" altLang="en-US" dirty="0" err="1" smtClean="0"/>
                        <a:t>快递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쓰레기통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垃圾桶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방해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妨碍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两天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피자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比萨饼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1-27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787208" cy="38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928"/>
                <a:gridCol w="1794216"/>
                <a:gridCol w="1965093"/>
                <a:gridCol w="213597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马上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游泳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钱包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或许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一定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餐厅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振动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聚餐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下面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尺寸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公告栏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炸鸡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一定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慶州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指南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床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空调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附近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侧房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mtClean="0"/>
                        <a:t>快递</a:t>
                      </a:r>
                      <a:endParaRPr lang="ko-KR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垃圾桶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妨碍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两天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比萨饼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1-27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787208" cy="38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928"/>
                <a:gridCol w="1794216"/>
                <a:gridCol w="1965093"/>
                <a:gridCol w="213597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곧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수영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지갑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혹시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꼭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식당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진동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회식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게시판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층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아직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반드시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경주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안내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침대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에어컨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근처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옆방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택배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쓰레기통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방해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피자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2-28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787208" cy="38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46"/>
                <a:gridCol w="1928798"/>
                <a:gridCol w="1965093"/>
                <a:gridCol w="213597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돕다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帮助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다르다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不一样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기다리다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정리하다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整理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뵈다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拜见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바꾸다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改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말씀하다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敬語 說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죄송하다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抱歉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앉다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버리다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丢掉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배달하다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送货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주문하다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0" dirty="0" smtClean="0"/>
                        <a:t>订货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줍다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捡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가르치다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敎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불편하다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不方便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추천하다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推荐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찾다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找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고장나다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坏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여쭤보다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敬语 </a:t>
                      </a:r>
                      <a:r>
                        <a:rPr lang="ko-KR" altLang="en-US" dirty="0" smtClean="0"/>
                        <a:t>問</a:t>
                      </a:r>
                      <a:r>
                        <a:rPr lang="en-US" altLang="zh-CN" dirty="0" smtClean="0"/>
                        <a:t>)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환불하다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还钱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고치다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修理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관심있다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有关心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이해하다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理解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이야기하다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說話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괜찮다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没关系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교환하다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交换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전달하다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转达 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잃어버리다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丢掉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2-28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787208" cy="38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46"/>
                <a:gridCol w="1928798"/>
                <a:gridCol w="1965093"/>
                <a:gridCol w="213597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帮助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不一样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整理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拜见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改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敬語 說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抱歉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丢掉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送货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b="0" dirty="0" smtClean="0"/>
                        <a:t>订货</a:t>
                      </a:r>
                      <a:endParaRPr lang="ko-KR" alt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捡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敎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不方便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推荐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找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坏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dirty="0" smtClean="0"/>
                        <a:t>敬语 </a:t>
                      </a:r>
                      <a:r>
                        <a:rPr lang="ko-KR" altLang="en-US" dirty="0" smtClean="0"/>
                        <a:t>問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还钱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修理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有关心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理解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說話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没关系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交换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转达 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丢掉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2-28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787208" cy="38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928"/>
                <a:gridCol w="1794216"/>
                <a:gridCol w="1965093"/>
                <a:gridCol w="213597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돕다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다르다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기다리다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정리하다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뵈다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바꾸다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말씀하다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죄송하다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앉다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버리다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배달하다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주문하다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줍다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가르치다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불편하다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추천하다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찾다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고장나다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여쭤보다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환불하다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고치다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관심 있다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이해하다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이야기하다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괜찮다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교환하다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전달하다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잃어버리다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2-28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787208" cy="38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928"/>
                <a:gridCol w="1794216"/>
                <a:gridCol w="1965093"/>
                <a:gridCol w="213597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돕다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다르다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기다리다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정리하다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뵈다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바꾸다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말씀하다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죄송하다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앉다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버리다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배달하다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주문하다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줍다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가르치다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불편하다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추천하다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찾다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고장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이</a:t>
                      </a:r>
                      <a:r>
                        <a:rPr lang="en-US" altLang="ko-KR" dirty="0" smtClean="0"/>
                        <a:t>)</a:t>
                      </a:r>
                      <a:r>
                        <a:rPr lang="ko-KR" altLang="en-US" dirty="0" smtClean="0"/>
                        <a:t>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여쭤보다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환불하다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고치다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관심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이</a:t>
                      </a:r>
                      <a:r>
                        <a:rPr lang="en-US" altLang="ko-KR" dirty="0" smtClean="0"/>
                        <a:t>)</a:t>
                      </a:r>
                      <a:r>
                        <a:rPr lang="ko-KR" altLang="en-US" dirty="0" smtClean="0"/>
                        <a:t>있다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이해하다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이야기하다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괜찮다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교환하다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전달하다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잃어버리다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꼭 외우기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  <p:sp>
        <p:nvSpPr>
          <p:cNvPr id="4" name="직사각형 10"/>
          <p:cNvSpPr/>
          <p:nvPr/>
        </p:nvSpPr>
        <p:spPr bwMode="auto">
          <a:xfrm>
            <a:off x="971600" y="1772816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3240088" y="0"/>
                </a:lnTo>
                <a:lnTo>
                  <a:pt x="3240088" y="900877"/>
                </a:lnTo>
                <a:cubicBezTo>
                  <a:pt x="2861403" y="1033729"/>
                  <a:pt x="2580014" y="1372561"/>
                  <a:pt x="2529770" y="1783011"/>
                </a:cubicBez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곧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즉시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꼭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반드시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근처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가까운 곳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아래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밑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치수 </a:t>
            </a:r>
            <a:r>
              <a:rPr lang="en-US" altLang="ko-KR" dirty="0" smtClean="0">
                <a:solidFill>
                  <a:prstClr val="black"/>
                </a:solidFill>
              </a:rPr>
              <a:t>:</a:t>
            </a:r>
            <a:r>
              <a:rPr lang="ko-KR" altLang="en-US" dirty="0" smtClean="0">
                <a:solidFill>
                  <a:prstClr val="black"/>
                </a:solidFill>
              </a:rPr>
              <a:t>사이즈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바꾸다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교환하다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5" name="직사각형 12"/>
          <p:cNvSpPr/>
          <p:nvPr/>
        </p:nvSpPr>
        <p:spPr bwMode="auto">
          <a:xfrm>
            <a:off x="4932363" y="1774778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0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710316" y="1783011"/>
                </a:lnTo>
                <a:cubicBezTo>
                  <a:pt x="660072" y="1372562"/>
                  <a:pt x="378685" y="1033730"/>
                  <a:pt x="0" y="900878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새 </a:t>
            </a:r>
            <a:r>
              <a:rPr lang="en-US" altLang="ko-KR" dirty="0" smtClean="0">
                <a:solidFill>
                  <a:prstClr val="black"/>
                </a:solidFill>
              </a:rPr>
              <a:t>(</a:t>
            </a:r>
            <a:r>
              <a:rPr lang="ko-KR" altLang="en-US" dirty="0" smtClean="0">
                <a:solidFill>
                  <a:prstClr val="black"/>
                </a:solidFill>
              </a:rPr>
              <a:t>옷</a:t>
            </a:r>
            <a:r>
              <a:rPr lang="en-US" altLang="ko-KR" dirty="0" smtClean="0">
                <a:solidFill>
                  <a:prstClr val="black"/>
                </a:solidFill>
              </a:rPr>
              <a:t>): </a:t>
            </a:r>
            <a:r>
              <a:rPr lang="ko-KR" altLang="en-US" dirty="0" smtClean="0">
                <a:solidFill>
                  <a:prstClr val="black"/>
                </a:solidFill>
              </a:rPr>
              <a:t>헌</a:t>
            </a:r>
            <a:r>
              <a:rPr lang="en-US" altLang="ko-KR" dirty="0" smtClean="0">
                <a:solidFill>
                  <a:prstClr val="black"/>
                </a:solidFill>
              </a:rPr>
              <a:t>(</a:t>
            </a:r>
            <a:r>
              <a:rPr lang="ko-KR" altLang="en-US" dirty="0" smtClean="0">
                <a:solidFill>
                  <a:prstClr val="black"/>
                </a:solidFill>
              </a:rPr>
              <a:t>옷</a:t>
            </a:r>
            <a:r>
              <a:rPr lang="en-US" altLang="ko-KR" dirty="0" smtClean="0">
                <a:solidFill>
                  <a:prstClr val="black"/>
                </a:solidFill>
              </a:rPr>
              <a:t>)</a:t>
            </a:r>
            <a:r>
              <a:rPr lang="ko-KR" altLang="en-US" dirty="0" smtClean="0">
                <a:solidFill>
                  <a:prstClr val="black"/>
                </a:solidFill>
              </a:rPr>
              <a:t>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앉다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서다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버리다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줍다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찾다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잃어</a:t>
            </a:r>
            <a:r>
              <a:rPr lang="en-US" altLang="ko-KR" dirty="0" smtClean="0">
                <a:solidFill>
                  <a:prstClr val="black"/>
                </a:solidFill>
              </a:rPr>
              <a:t> </a:t>
            </a:r>
            <a:r>
              <a:rPr lang="ko-KR" altLang="en-US" dirty="0" smtClean="0">
                <a:solidFill>
                  <a:prstClr val="black"/>
                </a:solidFill>
              </a:rPr>
              <a:t>버리다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고장 나다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고치다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주문하다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배달하다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6" name="직사각형 11"/>
          <p:cNvSpPr/>
          <p:nvPr/>
        </p:nvSpPr>
        <p:spPr bwMode="auto">
          <a:xfrm>
            <a:off x="971551" y="4166269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2630916" y="0"/>
                </a:lnTo>
                <a:cubicBezTo>
                  <a:pt x="2753268" y="252908"/>
                  <a:pt x="2972262" y="450007"/>
                  <a:pt x="3240088" y="543581"/>
                </a:cubicBezTo>
                <a:lnTo>
                  <a:pt x="3240088" y="1783011"/>
                </a:ln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쓰레기통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버리다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방해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죄송하다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침대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정리하다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치수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다르다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sz="1700" dirty="0" smtClean="0">
                <a:solidFill>
                  <a:prstClr val="black"/>
                </a:solidFill>
              </a:rPr>
              <a:t>치킨</a:t>
            </a:r>
            <a:r>
              <a:rPr lang="en-US" altLang="ko-KR" sz="1700" dirty="0" smtClean="0">
                <a:solidFill>
                  <a:prstClr val="black"/>
                </a:solidFill>
              </a:rPr>
              <a:t>,</a:t>
            </a:r>
            <a:r>
              <a:rPr lang="ko-KR" altLang="en-US" sz="1700" dirty="0" smtClean="0">
                <a:solidFill>
                  <a:prstClr val="black"/>
                </a:solidFill>
              </a:rPr>
              <a:t>택배 </a:t>
            </a:r>
            <a:r>
              <a:rPr lang="en-US" altLang="ko-KR" sz="1700" dirty="0" smtClean="0">
                <a:solidFill>
                  <a:prstClr val="black"/>
                </a:solidFill>
              </a:rPr>
              <a:t>: </a:t>
            </a:r>
            <a:r>
              <a:rPr lang="ko-KR" altLang="en-US" sz="1700" dirty="0" smtClean="0">
                <a:solidFill>
                  <a:prstClr val="black"/>
                </a:solidFill>
              </a:rPr>
              <a:t>주문하다</a:t>
            </a:r>
            <a:r>
              <a:rPr lang="en-US" altLang="ko-KR" sz="1700" dirty="0" smtClean="0">
                <a:solidFill>
                  <a:prstClr val="black"/>
                </a:solidFill>
              </a:rPr>
              <a:t>, </a:t>
            </a:r>
            <a:r>
              <a:rPr lang="ko-KR" altLang="en-US" sz="1700" dirty="0" smtClean="0">
                <a:solidFill>
                  <a:prstClr val="black"/>
                </a:solidFill>
              </a:rPr>
              <a:t>배달하다 </a:t>
            </a:r>
            <a:endParaRPr lang="en-US" altLang="ko-KR" sz="1700" dirty="0" smtClean="0">
              <a:solidFill>
                <a:prstClr val="black"/>
              </a:solidFill>
            </a:endParaRPr>
          </a:p>
        </p:txBody>
      </p:sp>
      <p:sp>
        <p:nvSpPr>
          <p:cNvPr id="7" name="직사각형 13"/>
          <p:cNvSpPr/>
          <p:nvPr/>
        </p:nvSpPr>
        <p:spPr bwMode="auto">
          <a:xfrm>
            <a:off x="4932040" y="4149080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609171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0" y="1783011"/>
                </a:lnTo>
                <a:lnTo>
                  <a:pt x="0" y="543580"/>
                </a:lnTo>
                <a:cubicBezTo>
                  <a:pt x="267826" y="450006"/>
                  <a:pt x="486819" y="252907"/>
                  <a:pt x="60917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게시판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전달하다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괜찮다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이해하다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관심 있다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여쭤보다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경주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추천하다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회식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이야기하다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8" name="양쪽 모서리가 둥근 사각형 7"/>
          <p:cNvSpPr/>
          <p:nvPr/>
        </p:nvSpPr>
        <p:spPr bwMode="auto">
          <a:xfrm>
            <a:off x="971551" y="1436224"/>
            <a:ext cx="3240088" cy="338554"/>
          </a:xfrm>
          <a:prstGeom prst="round2SameRect">
            <a:avLst/>
          </a:prstGeom>
          <a:gradFill>
            <a:gsLst>
              <a:gs pos="0">
                <a:srgbClr val="FFC000"/>
              </a:gs>
              <a:gs pos="100000">
                <a:srgbClr val="E78A00"/>
              </a:gs>
              <a:gs pos="30000">
                <a:srgbClr val="FF990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비슷한 어휘 </a:t>
            </a:r>
          </a:p>
        </p:txBody>
      </p:sp>
      <p:sp>
        <p:nvSpPr>
          <p:cNvPr id="9" name="양쪽 모서리가 둥근 사각형 8"/>
          <p:cNvSpPr/>
          <p:nvPr/>
        </p:nvSpPr>
        <p:spPr bwMode="auto">
          <a:xfrm>
            <a:off x="4932363" y="1436224"/>
            <a:ext cx="3240087" cy="338554"/>
          </a:xfrm>
          <a:prstGeom prst="round2Same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  <a:gs pos="30000">
                <a:srgbClr val="00B05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반대 어휘 </a:t>
            </a:r>
            <a:endParaRPr lang="en-US" altLang="ko-KR" dirty="0" smtClean="0">
              <a:solidFill>
                <a:sysClr val="windowText" lastClr="000000"/>
              </a:solidFill>
              <a:cs typeface="Tahoma" pitchFamily="34" charset="0"/>
            </a:endParaRPr>
          </a:p>
        </p:txBody>
      </p:sp>
      <p:sp>
        <p:nvSpPr>
          <p:cNvPr id="10" name="양쪽 모서리가 둥근 사각형 11"/>
          <p:cNvSpPr/>
          <p:nvPr/>
        </p:nvSpPr>
        <p:spPr bwMode="auto">
          <a:xfrm>
            <a:off x="5541534" y="3827715"/>
            <a:ext cx="2630916" cy="338554"/>
          </a:xfrm>
          <a:custGeom>
            <a:avLst/>
            <a:gdLst/>
            <a:ahLst/>
            <a:cxnLst/>
            <a:rect l="l" t="t" r="r" b="b"/>
            <a:pathLst>
              <a:path w="2630916" h="338554">
                <a:moveTo>
                  <a:pt x="101145" y="0"/>
                </a:moveTo>
                <a:lnTo>
                  <a:pt x="2574489" y="0"/>
                </a:lnTo>
                <a:cubicBezTo>
                  <a:pt x="2605653" y="0"/>
                  <a:pt x="2630916" y="25263"/>
                  <a:pt x="2630916" y="56427"/>
                </a:cubicBezTo>
                <a:lnTo>
                  <a:pt x="2630916" y="338554"/>
                </a:lnTo>
                <a:lnTo>
                  <a:pt x="0" y="338554"/>
                </a:lnTo>
                <a:cubicBezTo>
                  <a:pt x="52320" y="234489"/>
                  <a:pt x="87095" y="120375"/>
                  <a:pt x="101145" y="0"/>
                </a:cubicBezTo>
                <a:close/>
              </a:path>
            </a:pathLst>
          </a:custGeom>
          <a:gradFill>
            <a:gsLst>
              <a:gs pos="0">
                <a:srgbClr val="9E5ECE"/>
              </a:gs>
              <a:gs pos="97917">
                <a:srgbClr val="7030A0"/>
              </a:gs>
              <a:gs pos="30000">
                <a:srgbClr val="7030A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관련 어휘 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1" name="양쪽 모서리가 둥근 사각형 12"/>
          <p:cNvSpPr/>
          <p:nvPr/>
        </p:nvSpPr>
        <p:spPr bwMode="auto">
          <a:xfrm>
            <a:off x="971552" y="3827715"/>
            <a:ext cx="2630915" cy="338554"/>
          </a:xfrm>
          <a:custGeom>
            <a:avLst/>
            <a:gdLst/>
            <a:ahLst/>
            <a:cxnLst/>
            <a:rect l="l" t="t" r="r" b="b"/>
            <a:pathLst>
              <a:path w="2630915" h="338554">
                <a:moveTo>
                  <a:pt x="56427" y="0"/>
                </a:moveTo>
                <a:lnTo>
                  <a:pt x="2529769" y="0"/>
                </a:lnTo>
                <a:cubicBezTo>
                  <a:pt x="2543819" y="120375"/>
                  <a:pt x="2578595" y="234489"/>
                  <a:pt x="2630915" y="338554"/>
                </a:cubicBezTo>
                <a:lnTo>
                  <a:pt x="0" y="338554"/>
                </a:lnTo>
                <a:lnTo>
                  <a:pt x="0" y="56427"/>
                </a:lnTo>
                <a:cubicBezTo>
                  <a:pt x="0" y="25263"/>
                  <a:pt x="25263" y="0"/>
                  <a:pt x="56427" y="0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97917">
                <a:srgbClr val="0070C0"/>
              </a:gs>
              <a:gs pos="30000">
                <a:srgbClr val="0070C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관련어휘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672000" y="2792752"/>
            <a:ext cx="1800000" cy="180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endParaRPr lang="ko-KR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762000" y="2882752"/>
            <a:ext cx="1620000" cy="162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en-US" altLang="ko-KR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46</a:t>
            </a:r>
            <a:r>
              <a:rPr lang="ko-KR" altLang="en-US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개</a:t>
            </a:r>
            <a:endParaRPr lang="ko-KR" altLang="en-US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비슷한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곧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 꼭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근처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아래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치수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바꾸다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즉시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반드시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가까운 곳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밑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사이즈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교환하다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반대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새</a:t>
            </a:r>
            <a:r>
              <a:rPr lang="en-US" altLang="ko-KR" dirty="0" smtClean="0">
                <a:solidFill>
                  <a:schemeClr val="lt1"/>
                </a:solidFill>
              </a:rPr>
              <a:t>(</a:t>
            </a:r>
            <a:r>
              <a:rPr lang="ko-KR" altLang="en-US" dirty="0" smtClean="0">
                <a:solidFill>
                  <a:schemeClr val="lt1"/>
                </a:solidFill>
              </a:rPr>
              <a:t>옷</a:t>
            </a:r>
            <a:r>
              <a:rPr lang="en-US" altLang="ko-KR" dirty="0" smtClean="0">
                <a:solidFill>
                  <a:schemeClr val="lt1"/>
                </a:solidFill>
              </a:rPr>
              <a:t>)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앉다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버리다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찾다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고장 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주문하다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헌</a:t>
            </a:r>
            <a:r>
              <a:rPr lang="en-US" altLang="ko-KR" dirty="0" smtClean="0">
                <a:solidFill>
                  <a:schemeClr val="lt1"/>
                </a:solidFill>
              </a:rPr>
              <a:t>(</a:t>
            </a:r>
            <a:r>
              <a:rPr lang="ko-KR" altLang="en-US" dirty="0" smtClean="0">
                <a:solidFill>
                  <a:schemeClr val="lt1"/>
                </a:solidFill>
              </a:rPr>
              <a:t>옷</a:t>
            </a:r>
            <a:r>
              <a:rPr lang="en-US" altLang="ko-KR" dirty="0" smtClean="0">
                <a:solidFill>
                  <a:schemeClr val="lt1"/>
                </a:solidFill>
              </a:rPr>
              <a:t>)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서다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줍다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잃어버리다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고치다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배달하다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관련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쓰레기통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 방해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침대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치수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치킨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택배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버리다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죄송하다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정리하다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다르다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주문</a:t>
            </a:r>
            <a:r>
              <a:rPr lang="ko-KR" altLang="en-US" dirty="0" smtClean="0">
                <a:solidFill>
                  <a:schemeClr val="lt1"/>
                </a:solidFill>
              </a:rPr>
              <a:t>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배달하다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관련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게시판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 괜찮다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관심 있다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경주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회식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지갑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전달하다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이해하다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여쭤보다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추천하다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이야기하다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잃어버리다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ko-KR" altLang="en-US" dirty="0" smtClean="0"/>
              <a:t>한국어수업이 </a:t>
            </a:r>
            <a:r>
              <a:rPr lang="en-US" altLang="ko-KR" dirty="0" smtClean="0">
                <a:solidFill>
                  <a:schemeClr val="accent2"/>
                </a:solidFill>
              </a:rPr>
              <a:t>(     )</a:t>
            </a:r>
            <a:r>
              <a:rPr lang="ko-KR" altLang="en-US" dirty="0" smtClean="0"/>
              <a:t>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교실로 </a:t>
            </a:r>
            <a:r>
              <a:rPr lang="ko-KR" altLang="en-US" dirty="0" smtClean="0">
                <a:solidFill>
                  <a:schemeClr val="accent2"/>
                </a:solidFill>
              </a:rPr>
              <a:t>즉시</a:t>
            </a:r>
            <a:r>
              <a:rPr lang="ko-KR" altLang="en-US" dirty="0" smtClean="0"/>
              <a:t> 오십시오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한국어 수업은 </a:t>
            </a:r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 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한국어 숙제도 </a:t>
            </a:r>
            <a:r>
              <a:rPr lang="ko-KR" altLang="en-US" dirty="0" smtClean="0">
                <a:solidFill>
                  <a:schemeClr val="accent2"/>
                </a:solidFill>
              </a:rPr>
              <a:t>꼭 </a:t>
            </a:r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학교 </a:t>
            </a:r>
            <a:r>
              <a:rPr lang="ko-KR" altLang="en-US" dirty="0" smtClean="0">
                <a:solidFill>
                  <a:schemeClr val="accent2"/>
                </a:solidFill>
              </a:rPr>
              <a:t>근처</a:t>
            </a:r>
            <a:r>
              <a:rPr lang="ko-KR" altLang="en-US" dirty="0" smtClean="0"/>
              <a:t>에 서점이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책방이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)</a:t>
            </a:r>
            <a:r>
              <a:rPr lang="ko-KR" altLang="en-US" dirty="0" smtClean="0">
                <a:solidFill>
                  <a:schemeClr val="accent2"/>
                </a:solidFill>
              </a:rPr>
              <a:t> 곳</a:t>
            </a:r>
            <a:r>
              <a:rPr lang="ko-KR" altLang="en-US" dirty="0" smtClean="0"/>
              <a:t>에 있어서 좋습니다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책상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에 지갑이 있습니다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밑</a:t>
            </a:r>
            <a:r>
              <a:rPr lang="ko-KR" altLang="en-US" dirty="0" smtClean="0"/>
              <a:t>을 보십시오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바지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/>
              <a:t>가 작습니다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사이즈</a:t>
            </a:r>
            <a:r>
              <a:rPr lang="ko-KR" altLang="en-US" dirty="0" smtClean="0"/>
              <a:t>가 큰 것으로 바꿔주시기 바랍니다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1105</TotalTime>
  <Words>1231</Words>
  <Application>Microsoft Office PowerPoint</Application>
  <PresentationFormat>화면 슬라이드 쇼(4:3)</PresentationFormat>
  <Paragraphs>460</Paragraphs>
  <Slides>26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7" baseType="lpstr">
      <vt:lpstr>광장</vt:lpstr>
      <vt:lpstr>어휘 6강 </vt:lpstr>
      <vt:lpstr>목표 어휘 1-27개 </vt:lpstr>
      <vt:lpstr>목표 어휘 2-28개 </vt:lpstr>
      <vt:lpstr>꼭 외우기!</vt:lpstr>
      <vt:lpstr>비슷한 어휘 </vt:lpstr>
      <vt:lpstr>반대 어휘 </vt:lpstr>
      <vt:lpstr>관련 어휘 </vt:lpstr>
      <vt:lpstr>관련 어휘 </vt:lpstr>
      <vt:lpstr>어휘 학습 1</vt:lpstr>
      <vt:lpstr>어휘 학습 1</vt:lpstr>
      <vt:lpstr>어휘 학습 2</vt:lpstr>
      <vt:lpstr>어휘 학습 2</vt:lpstr>
      <vt:lpstr>어휘 학습 3</vt:lpstr>
      <vt:lpstr>어휘 학습 3</vt:lpstr>
      <vt:lpstr>어휘 학습 4</vt:lpstr>
      <vt:lpstr>어휘 학습 4</vt:lpstr>
      <vt:lpstr>어휘 학습 5</vt:lpstr>
      <vt:lpstr>어휘 학습 5</vt:lpstr>
      <vt:lpstr>어휘 학습 6</vt:lpstr>
      <vt:lpstr>어휘 학습 6</vt:lpstr>
      <vt:lpstr>목표 어휘 1-27개 </vt:lpstr>
      <vt:lpstr>목표 어휘 1-27개 </vt:lpstr>
      <vt:lpstr>목표 어휘 1-27개 </vt:lpstr>
      <vt:lpstr>목표 어휘 2-28개 </vt:lpstr>
      <vt:lpstr>목표 어휘 2-28개 </vt:lpstr>
      <vt:lpstr>목표 어휘 2-28개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104</cp:revision>
  <dcterms:created xsi:type="dcterms:W3CDTF">2015-12-23T08:00:19Z</dcterms:created>
  <dcterms:modified xsi:type="dcterms:W3CDTF">2016-02-19T07:41:17Z</dcterms:modified>
</cp:coreProperties>
</file>