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445" r:id="rId3"/>
    <p:sldId id="316" r:id="rId4"/>
    <p:sldId id="340" r:id="rId5"/>
    <p:sldId id="341" r:id="rId6"/>
    <p:sldId id="344" r:id="rId7"/>
    <p:sldId id="342" r:id="rId8"/>
    <p:sldId id="343" r:id="rId9"/>
    <p:sldId id="345" r:id="rId10"/>
    <p:sldId id="346" r:id="rId11"/>
    <p:sldId id="363" r:id="rId12"/>
    <p:sldId id="347" r:id="rId13"/>
    <p:sldId id="348" r:id="rId14"/>
    <p:sldId id="364" r:id="rId15"/>
    <p:sldId id="349" r:id="rId16"/>
    <p:sldId id="359" r:id="rId17"/>
    <p:sldId id="350" r:id="rId18"/>
    <p:sldId id="360" r:id="rId19"/>
    <p:sldId id="351" r:id="rId20"/>
    <p:sldId id="361" r:id="rId21"/>
    <p:sldId id="358" r:id="rId22"/>
    <p:sldId id="362" r:id="rId23"/>
    <p:sldId id="443" r:id="rId24"/>
    <p:sldId id="365" r:id="rId25"/>
    <p:sldId id="356" r:id="rId26"/>
    <p:sldId id="366" r:id="rId27"/>
    <p:sldId id="355" r:id="rId28"/>
    <p:sldId id="367" r:id="rId29"/>
    <p:sldId id="354" r:id="rId30"/>
    <p:sldId id="370" r:id="rId31"/>
    <p:sldId id="371" r:id="rId32"/>
    <p:sldId id="368" r:id="rId33"/>
    <p:sldId id="369" r:id="rId34"/>
    <p:sldId id="372" r:id="rId35"/>
    <p:sldId id="373" r:id="rId36"/>
    <p:sldId id="374" r:id="rId37"/>
    <p:sldId id="353" r:id="rId38"/>
    <p:sldId id="375" r:id="rId39"/>
    <p:sldId id="352" r:id="rId40"/>
    <p:sldId id="448" r:id="rId41"/>
    <p:sldId id="376" r:id="rId42"/>
    <p:sldId id="377" r:id="rId43"/>
    <p:sldId id="378" r:id="rId44"/>
    <p:sldId id="379" r:id="rId45"/>
    <p:sldId id="380" r:id="rId46"/>
    <p:sldId id="381" r:id="rId47"/>
    <p:sldId id="382" r:id="rId48"/>
    <p:sldId id="383" r:id="rId49"/>
    <p:sldId id="384" r:id="rId50"/>
    <p:sldId id="385" r:id="rId51"/>
    <p:sldId id="386" r:id="rId52"/>
    <p:sldId id="387" r:id="rId53"/>
    <p:sldId id="388" r:id="rId54"/>
    <p:sldId id="389" r:id="rId55"/>
    <p:sldId id="390" r:id="rId56"/>
    <p:sldId id="391" r:id="rId57"/>
    <p:sldId id="392" r:id="rId58"/>
    <p:sldId id="393" r:id="rId59"/>
    <p:sldId id="394" r:id="rId60"/>
    <p:sldId id="395" r:id="rId61"/>
    <p:sldId id="396" r:id="rId62"/>
    <p:sldId id="397" r:id="rId63"/>
    <p:sldId id="398" r:id="rId64"/>
    <p:sldId id="399" r:id="rId65"/>
    <p:sldId id="400" r:id="rId66"/>
    <p:sldId id="403" r:id="rId67"/>
    <p:sldId id="404" r:id="rId68"/>
    <p:sldId id="402" r:id="rId69"/>
    <p:sldId id="407" r:id="rId70"/>
    <p:sldId id="401" r:id="rId71"/>
    <p:sldId id="408" r:id="rId72"/>
    <p:sldId id="409" r:id="rId73"/>
    <p:sldId id="410" r:id="rId74"/>
    <p:sldId id="411" r:id="rId75"/>
    <p:sldId id="412" r:id="rId76"/>
    <p:sldId id="413" r:id="rId77"/>
    <p:sldId id="414" r:id="rId78"/>
    <p:sldId id="415" r:id="rId79"/>
    <p:sldId id="416" r:id="rId80"/>
    <p:sldId id="417" r:id="rId81"/>
    <p:sldId id="418" r:id="rId82"/>
    <p:sldId id="419" r:id="rId83"/>
    <p:sldId id="420" r:id="rId84"/>
    <p:sldId id="421" r:id="rId85"/>
    <p:sldId id="422" r:id="rId86"/>
    <p:sldId id="423" r:id="rId87"/>
    <p:sldId id="424" r:id="rId88"/>
    <p:sldId id="425" r:id="rId89"/>
    <p:sldId id="426" r:id="rId90"/>
    <p:sldId id="427" r:id="rId91"/>
    <p:sldId id="428" r:id="rId92"/>
    <p:sldId id="429" r:id="rId93"/>
    <p:sldId id="430" r:id="rId94"/>
    <p:sldId id="431" r:id="rId95"/>
    <p:sldId id="432" r:id="rId96"/>
    <p:sldId id="433" r:id="rId97"/>
    <p:sldId id="434" r:id="rId98"/>
    <p:sldId id="435" r:id="rId99"/>
    <p:sldId id="436" r:id="rId100"/>
    <p:sldId id="437" r:id="rId101"/>
    <p:sldId id="438" r:id="rId102"/>
    <p:sldId id="439" r:id="rId103"/>
    <p:sldId id="440" r:id="rId104"/>
    <p:sldId id="449" r:id="rId105"/>
    <p:sldId id="441" r:id="rId106"/>
    <p:sldId id="447" r:id="rId107"/>
    <p:sldId id="444" r:id="rId108"/>
    <p:sldId id="272" r:id="rId10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94660"/>
  </p:normalViewPr>
  <p:slideViewPr>
    <p:cSldViewPr>
      <p:cViewPr>
        <p:scale>
          <a:sx n="76" d="100"/>
          <a:sy n="76" d="100"/>
        </p:scale>
        <p:origin x="-3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18A-BDA8-4ED4-8DAE-2570F90A4DA2}" type="datetimeFigureOut">
              <a:rPr lang="ko-KR" altLang="en-US" smtClean="0"/>
              <a:pPr/>
              <a:t>2014-07-17</a:t>
            </a:fld>
            <a:endParaRPr lang="ko-KR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EB73-A911-4118-9362-4B622059CC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18A-BDA8-4ED4-8DAE-2570F90A4DA2}" type="datetimeFigureOut">
              <a:rPr lang="ko-KR" altLang="en-US" smtClean="0"/>
              <a:pPr/>
              <a:t>2014-07-17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EB73-A911-4118-9362-4B622059CC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18A-BDA8-4ED4-8DAE-2570F90A4DA2}" type="datetimeFigureOut">
              <a:rPr lang="ko-KR" altLang="en-US" smtClean="0"/>
              <a:pPr/>
              <a:t>2014-07-17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EB73-A911-4118-9362-4B622059CC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18A-BDA8-4ED4-8DAE-2570F90A4DA2}" type="datetimeFigureOut">
              <a:rPr lang="ko-KR" altLang="en-US" smtClean="0"/>
              <a:pPr/>
              <a:t>2014-07-17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EB73-A911-4118-9362-4B622059CC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18A-BDA8-4ED4-8DAE-2570F90A4DA2}" type="datetimeFigureOut">
              <a:rPr lang="ko-KR" altLang="en-US" smtClean="0"/>
              <a:pPr/>
              <a:t>2014-07-17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EB73-A911-4118-9362-4B622059CC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18A-BDA8-4ED4-8DAE-2570F90A4DA2}" type="datetimeFigureOut">
              <a:rPr lang="ko-KR" altLang="en-US" smtClean="0"/>
              <a:pPr/>
              <a:t>2014-07-17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EB73-A911-4118-9362-4B622059CC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18A-BDA8-4ED4-8DAE-2570F90A4DA2}" type="datetimeFigureOut">
              <a:rPr lang="ko-KR" altLang="en-US" smtClean="0"/>
              <a:pPr/>
              <a:t>2014-07-17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EB73-A911-4118-9362-4B622059CC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18A-BDA8-4ED4-8DAE-2570F90A4DA2}" type="datetimeFigureOut">
              <a:rPr lang="ko-KR" altLang="en-US" smtClean="0"/>
              <a:pPr/>
              <a:t>2014-07-17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EB73-A911-4118-9362-4B622059CC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18A-BDA8-4ED4-8DAE-2570F90A4DA2}" type="datetimeFigureOut">
              <a:rPr lang="ko-KR" altLang="en-US" smtClean="0"/>
              <a:pPr/>
              <a:t>2014-07-17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EB73-A911-4118-9362-4B622059CC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18A-BDA8-4ED4-8DAE-2570F90A4DA2}" type="datetimeFigureOut">
              <a:rPr lang="ko-KR" altLang="en-US" smtClean="0"/>
              <a:pPr/>
              <a:t>2014-07-17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EB73-A911-4118-9362-4B622059CC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18A-BDA8-4ED4-8DAE-2570F90A4DA2}" type="datetimeFigureOut">
              <a:rPr lang="ko-KR" altLang="en-US" smtClean="0"/>
              <a:pPr/>
              <a:t>2014-07-17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3AEB73-A911-4118-9362-4B622059CC5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C1118A-BDA8-4ED4-8DAE-2570F90A4DA2}" type="datetimeFigureOut">
              <a:rPr lang="ko-KR" altLang="en-US" smtClean="0"/>
              <a:pPr/>
              <a:t>2014-07-17</a:t>
            </a:fld>
            <a:endParaRPr lang="ko-KR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3AEB73-A911-4118-9362-4B622059CC5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134672" cy="1829761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atin typeface="+mn-ea"/>
                <a:ea typeface="+mn-ea"/>
              </a:rPr>
              <a:t>표준 한국어발음 </a:t>
            </a:r>
            <a:endParaRPr lang="en-US" altLang="ko-KR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55576" y="4005064"/>
            <a:ext cx="7772400" cy="119970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+mn-ea"/>
              </a:rPr>
              <a:t>KBS </a:t>
            </a:r>
            <a:r>
              <a:rPr lang="ko-KR" altLang="en-US" dirty="0" smtClean="0">
                <a:solidFill>
                  <a:schemeClr val="tx1"/>
                </a:solidFill>
                <a:latin typeface="+mn-ea"/>
              </a:rPr>
              <a:t>아나운서실</a:t>
            </a:r>
            <a:endParaRPr lang="en-US" altLang="ko-KR" dirty="0" smtClean="0">
              <a:solidFill>
                <a:schemeClr val="tx1"/>
              </a:solidFill>
              <a:latin typeface="+mn-ea"/>
            </a:endParaRPr>
          </a:p>
          <a:p>
            <a:pPr lvl="0" algn="ctr">
              <a:buClr>
                <a:srgbClr val="2DA2BF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+mn-ea"/>
              </a:rPr>
              <a:t>한국어연구부장 성기영</a:t>
            </a:r>
            <a:endParaRPr lang="en-US" altLang="ko-KR" dirty="0" smtClean="0">
              <a:solidFill>
                <a:schemeClr val="tx1"/>
              </a:solidFill>
              <a:latin typeface="+mn-ea"/>
            </a:endParaRPr>
          </a:p>
          <a:p>
            <a:pPr lvl="0" algn="ctr">
              <a:buClr>
                <a:srgbClr val="2DA2BF"/>
              </a:buClr>
            </a:pPr>
            <a:r>
              <a:rPr lang="ko-KR" altLang="en-US" sz="2000" dirty="0" err="1" smtClean="0">
                <a:solidFill>
                  <a:prstClr val="black"/>
                </a:solidFill>
                <a:latin typeface="+mn-ea"/>
              </a:rPr>
              <a:t>북가주한인방송</a:t>
            </a:r>
            <a:r>
              <a:rPr lang="en-US" altLang="ko-KR" sz="2000" dirty="0" smtClean="0">
                <a:solidFill>
                  <a:prstClr val="black"/>
                </a:solidFill>
                <a:latin typeface="+mn-ea"/>
              </a:rPr>
              <a:t>(KEMS), </a:t>
            </a:r>
            <a:r>
              <a:rPr lang="ko-KR" altLang="en-US" sz="2000" dirty="0" smtClean="0">
                <a:solidFill>
                  <a:prstClr val="black"/>
                </a:solidFill>
                <a:latin typeface="+mn-ea"/>
              </a:rPr>
              <a:t>한미라디오</a:t>
            </a:r>
            <a:r>
              <a:rPr lang="en-US" altLang="ko-KR" sz="2000" smtClean="0">
                <a:solidFill>
                  <a:prstClr val="black"/>
                </a:solidFill>
                <a:latin typeface="+mn-ea"/>
              </a:rPr>
              <a:t>, </a:t>
            </a:r>
            <a:r>
              <a:rPr lang="ko-KR" altLang="en-US" sz="2000" smtClean="0">
                <a:solidFill>
                  <a:prstClr val="black"/>
                </a:solidFill>
                <a:latin typeface="+mn-ea"/>
              </a:rPr>
              <a:t>실리콘밸리 </a:t>
            </a:r>
            <a:r>
              <a:rPr lang="ko-KR" altLang="en-US" sz="2000" dirty="0" smtClean="0">
                <a:solidFill>
                  <a:prstClr val="black"/>
                </a:solidFill>
                <a:latin typeface="+mn-ea"/>
              </a:rPr>
              <a:t>한국학교 </a:t>
            </a:r>
            <a:r>
              <a:rPr lang="ko-KR" altLang="en-US" sz="2000" dirty="0" err="1" smtClean="0">
                <a:solidFill>
                  <a:prstClr val="black"/>
                </a:solidFill>
                <a:latin typeface="+mn-ea"/>
              </a:rPr>
              <a:t>교사회</a:t>
            </a:r>
            <a:r>
              <a:rPr lang="en-US" altLang="ko-KR" sz="2000" dirty="0">
                <a:solidFill>
                  <a:prstClr val="black"/>
                </a:solidFill>
                <a:latin typeface="+mn-ea"/>
              </a:rPr>
              <a:t>(2014.5</a:t>
            </a:r>
            <a:r>
              <a:rPr lang="en-US" altLang="ko-KR" sz="2000" dirty="0" smtClean="0">
                <a:solidFill>
                  <a:prstClr val="black"/>
                </a:solidFill>
                <a:latin typeface="+mn-ea"/>
              </a:rPr>
              <a:t>.)</a:t>
            </a:r>
          </a:p>
          <a:p>
            <a:pPr lvl="0" algn="ctr">
              <a:buClr>
                <a:srgbClr val="2DA2BF"/>
              </a:buClr>
            </a:pPr>
            <a:r>
              <a:rPr lang="ko-KR" altLang="en-US" sz="2000" dirty="0" smtClean="0">
                <a:solidFill>
                  <a:prstClr val="black"/>
                </a:solidFill>
                <a:latin typeface="+mn-ea"/>
              </a:rPr>
              <a:t>재외동포재단 초청 </a:t>
            </a:r>
            <a:r>
              <a:rPr lang="en-US" altLang="ko-KR" sz="2000" dirty="0" smtClean="0">
                <a:solidFill>
                  <a:prstClr val="black"/>
                </a:solidFill>
                <a:latin typeface="+mn-ea"/>
              </a:rPr>
              <a:t>2014 </a:t>
            </a:r>
            <a:r>
              <a:rPr lang="ko-KR" altLang="en-US" sz="2000" dirty="0" smtClean="0">
                <a:solidFill>
                  <a:prstClr val="black"/>
                </a:solidFill>
                <a:latin typeface="+mn-ea"/>
              </a:rPr>
              <a:t>재외 한글학교 교육자 연수 </a:t>
            </a:r>
            <a:r>
              <a:rPr lang="en-US" altLang="ko-KR" sz="2000" dirty="0" smtClean="0">
                <a:solidFill>
                  <a:prstClr val="black"/>
                </a:solidFill>
                <a:latin typeface="+mn-ea"/>
              </a:rPr>
              <a:t>(2014.7)</a:t>
            </a:r>
          </a:p>
          <a:p>
            <a:pPr lvl="0" algn="ctr">
              <a:buClr>
                <a:srgbClr val="2DA2BF"/>
              </a:buClr>
            </a:pPr>
            <a:endParaRPr lang="en-US" altLang="ko-KR" sz="2000" dirty="0">
              <a:solidFill>
                <a:prstClr val="black"/>
              </a:solidFill>
              <a:latin typeface="+mn-ea"/>
            </a:endParaRPr>
          </a:p>
          <a:p>
            <a:pPr algn="ctr"/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예감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豫感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예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감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예의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禮義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예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이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예닐곱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예닐곱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예배당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禮拜堂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예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배당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예비군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豫備軍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예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비군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예쁘다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예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쁘다</a:t>
            </a:r>
            <a:r>
              <a:rPr lang="en-US" altLang="ko-KR" sz="2800" dirty="0" smtClean="0"/>
              <a:t>]</a:t>
            </a:r>
            <a:endParaRPr lang="ko-KR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/>
              <a:t>오용 사례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/>
              <a:t>표준발음법 제</a:t>
            </a:r>
            <a:r>
              <a:rPr lang="en-US" altLang="ko-KR" sz="2800" dirty="0" smtClean="0"/>
              <a:t>4</a:t>
            </a:r>
            <a:r>
              <a:rPr lang="ko-KR" altLang="en-US" sz="2800" dirty="0" smtClean="0"/>
              <a:t>장 받침의 발음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제</a:t>
            </a:r>
            <a:r>
              <a:rPr lang="en-US" altLang="ko-KR" sz="2800" dirty="0" smtClean="0"/>
              <a:t>12</a:t>
            </a:r>
            <a:r>
              <a:rPr lang="ko-KR" altLang="en-US" sz="2800" dirty="0" smtClean="0"/>
              <a:t>항 </a:t>
            </a:r>
            <a:r>
              <a:rPr lang="en-US" altLang="ko-KR" sz="2800" dirty="0" smtClean="0"/>
              <a:t>3. [</a:t>
            </a:r>
            <a:r>
              <a:rPr lang="ko-KR" altLang="en-US" sz="2800" dirty="0" smtClean="0"/>
              <a:t>붙임</a:t>
            </a:r>
            <a:r>
              <a:rPr lang="en-US" altLang="ko-KR" sz="2800" dirty="0" smtClean="0"/>
              <a:t>] </a:t>
            </a:r>
            <a:r>
              <a:rPr lang="en-US" altLang="ko-KR" sz="2800" dirty="0" smtClean="0">
                <a:solidFill>
                  <a:srgbClr val="C00000"/>
                </a:solidFill>
              </a:rPr>
              <a:t>‘</a:t>
            </a:r>
            <a:r>
              <a:rPr lang="ko-KR" altLang="en-US" sz="2800" spc="-900" dirty="0" err="1" smtClean="0">
                <a:solidFill>
                  <a:srgbClr val="C00000"/>
                </a:solidFill>
              </a:rPr>
              <a:t>ㄴㅎ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spc="-900" dirty="0" err="1" smtClean="0">
                <a:solidFill>
                  <a:srgbClr val="C00000"/>
                </a:solidFill>
              </a:rPr>
              <a:t>ㄹㅎ</a:t>
            </a:r>
            <a:r>
              <a:rPr lang="en-US" altLang="ko-KR" sz="2800" dirty="0" smtClean="0">
                <a:solidFill>
                  <a:srgbClr val="C00000"/>
                </a:solidFill>
              </a:rPr>
              <a:t>'</a:t>
            </a:r>
            <a:r>
              <a:rPr lang="ko-KR" altLang="en-US" sz="2800" dirty="0" smtClean="0">
                <a:solidFill>
                  <a:srgbClr val="C00000"/>
                </a:solidFill>
              </a:rPr>
              <a:t> 뒤에 </a:t>
            </a:r>
            <a:r>
              <a:rPr lang="en-US" altLang="ko-KR" sz="2800" dirty="0" smtClean="0">
                <a:solidFill>
                  <a:srgbClr val="C00000"/>
                </a:solidFill>
              </a:rPr>
              <a:t>‘</a:t>
            </a:r>
            <a:r>
              <a:rPr lang="ko-KR" altLang="en-US" sz="2800" dirty="0" smtClean="0">
                <a:solidFill>
                  <a:srgbClr val="C00000"/>
                </a:solidFill>
              </a:rPr>
              <a:t>ㄴ</a:t>
            </a:r>
            <a:r>
              <a:rPr lang="en-US" altLang="ko-KR" sz="2800" dirty="0" smtClean="0">
                <a:solidFill>
                  <a:srgbClr val="C00000"/>
                </a:solidFill>
              </a:rPr>
              <a:t>’</a:t>
            </a:r>
            <a:r>
              <a:rPr lang="ko-KR" altLang="en-US" sz="2800" dirty="0" smtClean="0">
                <a:solidFill>
                  <a:srgbClr val="C00000"/>
                </a:solidFill>
              </a:rPr>
              <a:t>이 결합되는 경우</a:t>
            </a:r>
            <a:r>
              <a:rPr lang="ko-KR" altLang="en-US" sz="2800" dirty="0" smtClean="0"/>
              <a:t>에는</a:t>
            </a:r>
            <a:r>
              <a:rPr lang="en-US" altLang="ko-KR" sz="2800" dirty="0" smtClean="0"/>
              <a:t>, ‘</a:t>
            </a:r>
            <a:r>
              <a:rPr lang="ko-KR" altLang="en-US" sz="2800" dirty="0" err="1" smtClean="0"/>
              <a:t>ㅎ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을 발음하지 않는다</a:t>
            </a:r>
            <a:r>
              <a:rPr lang="en-US" altLang="ko-KR" sz="2800" dirty="0" smtClean="0"/>
              <a:t>.</a:t>
            </a:r>
            <a:endParaRPr lang="ko-KR" altLang="en-US" sz="2800" dirty="0" smtClean="0"/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제</a:t>
            </a:r>
            <a:r>
              <a:rPr lang="en-US" altLang="ko-KR" sz="2800" dirty="0" smtClean="0"/>
              <a:t>12</a:t>
            </a:r>
            <a:r>
              <a:rPr lang="ko-KR" altLang="en-US" sz="2800" dirty="0" smtClean="0"/>
              <a:t>항 </a:t>
            </a:r>
            <a:r>
              <a:rPr lang="en-US" altLang="ko-KR" sz="2800" dirty="0" smtClean="0"/>
              <a:t>4</a:t>
            </a:r>
            <a:r>
              <a:rPr lang="en-US" altLang="ko-KR" sz="2800" dirty="0" smtClean="0">
                <a:solidFill>
                  <a:srgbClr val="C00000"/>
                </a:solidFill>
              </a:rPr>
              <a:t>. ‘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ㅎ</a:t>
            </a:r>
            <a:r>
              <a:rPr lang="en-US" altLang="ko-KR" sz="2800" dirty="0" smtClean="0">
                <a:solidFill>
                  <a:srgbClr val="C00000"/>
                </a:solidFill>
              </a:rPr>
              <a:t>(</a:t>
            </a:r>
            <a:r>
              <a:rPr lang="ko-KR" altLang="en-US" sz="2800" spc="-900" dirty="0" err="1" smtClean="0">
                <a:solidFill>
                  <a:srgbClr val="C00000"/>
                </a:solidFill>
              </a:rPr>
              <a:t>ㄴㅎ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spc="-900" dirty="0" err="1" smtClean="0">
                <a:solidFill>
                  <a:srgbClr val="C00000"/>
                </a:solidFill>
              </a:rPr>
              <a:t>ㄹㅎ</a:t>
            </a:r>
            <a:r>
              <a:rPr lang="en-US" altLang="ko-KR" sz="2800" dirty="0" smtClean="0">
                <a:solidFill>
                  <a:srgbClr val="C00000"/>
                </a:solidFill>
              </a:rPr>
              <a:t>)’ </a:t>
            </a:r>
            <a:r>
              <a:rPr lang="ko-KR" altLang="en-US" sz="2800" dirty="0" smtClean="0">
                <a:solidFill>
                  <a:srgbClr val="C00000"/>
                </a:solidFill>
              </a:rPr>
              <a:t>뒤에 모음으로 시작된 어미나 접미사가 결합되는 경우</a:t>
            </a:r>
            <a:r>
              <a:rPr lang="ko-KR" altLang="en-US" sz="2800" dirty="0" smtClean="0"/>
              <a:t>에는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ㅎ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을 발음하지 않는다</a:t>
            </a:r>
            <a:r>
              <a:rPr lang="en-US" altLang="ko-KR" sz="2800" dirty="0" smtClean="0"/>
              <a:t>.</a:t>
            </a:r>
            <a:endParaRPr lang="ko-KR" altLang="en-US" sz="2800" dirty="0" smtClean="0"/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9. </a:t>
            </a:r>
            <a:r>
              <a:rPr lang="ko-KR" altLang="en-US" sz="3200" b="1" dirty="0" smtClean="0"/>
              <a:t>소리의 탈락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9.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탈락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않는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뚫는</a:t>
            </a:r>
            <a:r>
              <a:rPr lang="en-US" altLang="ko-KR" sz="2800" dirty="0" smtClean="0"/>
              <a:t>[               ]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낳은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넣은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놓아</a:t>
            </a:r>
            <a:r>
              <a:rPr lang="en-US" altLang="ko-KR" sz="2800" dirty="0" smtClean="0"/>
              <a:t>[      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쌓을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끊은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많아</a:t>
            </a:r>
            <a:r>
              <a:rPr lang="en-US" altLang="ko-KR" sz="2800" dirty="0" smtClean="0"/>
              <a:t>[       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닳아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싫을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옳은</a:t>
            </a:r>
            <a:r>
              <a:rPr lang="en-US" altLang="ko-KR" sz="2800" dirty="0" smtClean="0"/>
              <a:t>[      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싫어도</a:t>
            </a:r>
            <a:r>
              <a:rPr lang="en-US" altLang="ko-KR" sz="2800" dirty="0" smtClean="0"/>
              <a:t>[         ],   </a:t>
            </a:r>
            <a:r>
              <a:rPr lang="ko-KR" altLang="en-US" sz="2800" dirty="0" smtClean="0"/>
              <a:t>쌓이다</a:t>
            </a:r>
            <a:r>
              <a:rPr lang="en-US" altLang="ko-KR" sz="2800" dirty="0" smtClean="0"/>
              <a:t>[          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않으니까</a:t>
            </a:r>
            <a:r>
              <a:rPr lang="en-US" altLang="ko-KR" sz="2800" dirty="0" smtClean="0"/>
              <a:t>[            ],   </a:t>
            </a:r>
            <a:r>
              <a:rPr lang="ko-KR" altLang="en-US" sz="2800" dirty="0" smtClean="0"/>
              <a:t>곯으니까</a:t>
            </a:r>
            <a:r>
              <a:rPr lang="en-US" altLang="ko-KR" sz="2800" dirty="0" smtClean="0"/>
              <a:t>[            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끓이니까</a:t>
            </a:r>
            <a:r>
              <a:rPr lang="en-US" altLang="ko-KR" sz="2800" dirty="0" smtClean="0"/>
              <a:t>[            ],   </a:t>
            </a:r>
            <a:r>
              <a:rPr lang="ko-KR" altLang="en-US" sz="2800" dirty="0" smtClean="0"/>
              <a:t>찧으니까</a:t>
            </a:r>
            <a:r>
              <a:rPr lang="en-US" altLang="ko-KR" sz="2800" dirty="0" smtClean="0"/>
              <a:t>[            ] </a:t>
            </a:r>
          </a:p>
          <a:p>
            <a:endParaRPr lang="en-US" altLang="ko-KR" sz="2800" dirty="0" smtClean="0"/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9. </a:t>
            </a:r>
            <a:r>
              <a:rPr lang="ko-KR" altLang="en-US" sz="3200" b="1" dirty="0" smtClean="0"/>
              <a:t>소리의 탈락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9.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탈락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않는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안는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뚫는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뚤는</a:t>
            </a:r>
            <a:r>
              <a:rPr lang="ko-KR" altLang="en-US" sz="2800" dirty="0" smtClean="0">
                <a:solidFill>
                  <a:srgbClr val="C00000"/>
                </a:solidFill>
              </a:rPr>
              <a:t>→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뚤른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낳은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나은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넣은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너은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놓아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노아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쌓을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싸을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끊은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끄는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많아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마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나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닳아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다라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싫을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시를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옳은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오른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싫어도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시러도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쌓이다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싸이다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않으니까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아느니까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곯으니까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고르니까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끓이니까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끄리니까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찧으니까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찌으니까</a:t>
            </a:r>
            <a:r>
              <a:rPr lang="en-US" altLang="ko-KR" sz="2800" dirty="0" smtClean="0"/>
              <a:t>] </a:t>
            </a:r>
          </a:p>
          <a:p>
            <a:endParaRPr lang="en-US" altLang="ko-KR" sz="2800" dirty="0" smtClean="0"/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9. </a:t>
            </a:r>
            <a:r>
              <a:rPr lang="ko-KR" altLang="en-US" sz="3200" b="1" dirty="0" smtClean="0"/>
              <a:t>소리의 탈락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9.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탈락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3853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 smtClean="0"/>
              <a:t>제</a:t>
            </a:r>
            <a:r>
              <a:rPr lang="en-US" altLang="ko-KR" sz="2800" dirty="0" smtClean="0"/>
              <a:t>4</a:t>
            </a:r>
            <a:r>
              <a:rPr lang="ko-KR" altLang="en-US" sz="2800" dirty="0" smtClean="0"/>
              <a:t>장 받침의 발음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제</a:t>
            </a:r>
            <a:r>
              <a:rPr lang="en-US" altLang="ko-KR" sz="2800" dirty="0" smtClean="0"/>
              <a:t>12</a:t>
            </a:r>
            <a:r>
              <a:rPr lang="ko-KR" altLang="en-US" sz="2800" dirty="0" smtClean="0"/>
              <a:t>항 받침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ㅎ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의 발음 해설</a:t>
            </a:r>
          </a:p>
          <a:p>
            <a:pPr>
              <a:buNone/>
            </a:pPr>
            <a:r>
              <a:rPr lang="ko-KR" altLang="en-US" sz="2400" dirty="0" smtClean="0"/>
              <a:t> </a:t>
            </a:r>
            <a:r>
              <a:rPr lang="ko-KR" altLang="en-US" sz="2800" dirty="0" smtClean="0">
                <a:solidFill>
                  <a:srgbClr val="C00000"/>
                </a:solidFill>
              </a:rPr>
              <a:t>한자어나 복합어</a:t>
            </a:r>
            <a:r>
              <a:rPr lang="ko-KR" altLang="en-US" sz="2800" dirty="0" smtClean="0"/>
              <a:t>에서 모음과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ㅎ</a:t>
            </a:r>
            <a:r>
              <a:rPr lang="en-US" altLang="ko-KR" sz="2800" dirty="0" smtClean="0"/>
              <a:t>’, </a:t>
            </a:r>
            <a:r>
              <a:rPr lang="ko-KR" altLang="en-US" sz="2800" dirty="0" smtClean="0"/>
              <a:t>또는 </a:t>
            </a:r>
            <a:r>
              <a:rPr lang="en-US" altLang="ko-KR" sz="2800" dirty="0" smtClean="0"/>
              <a:t>‘</a:t>
            </a:r>
            <a:r>
              <a:rPr lang="ko-KR" altLang="en-US" sz="2800" dirty="0" smtClean="0"/>
              <a:t>ㄴ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ㅁ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ㅇ</a:t>
            </a:r>
            <a:r>
              <a:rPr lang="en-US" altLang="ko-KR" sz="2800" dirty="0" smtClean="0"/>
              <a:t>, </a:t>
            </a:r>
          </a:p>
          <a:p>
            <a:pPr>
              <a:buNone/>
            </a:pP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ㄹ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과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ㅎ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이 결합되는 경우에는 본음대로 발음함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 이 원칙이다</a:t>
            </a:r>
            <a:r>
              <a:rPr lang="en-US" altLang="ko-KR" sz="2800" dirty="0" smtClean="0"/>
              <a:t>. </a:t>
            </a:r>
          </a:p>
          <a:p>
            <a:pPr>
              <a:buNone/>
            </a:pPr>
            <a:r>
              <a:rPr lang="ko-KR" altLang="en-US" sz="2800" dirty="0" smtClean="0"/>
              <a:t>   신학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神學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신학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임학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林學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임학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 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   전화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電話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전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화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경제학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經濟學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경제학</a:t>
            </a:r>
            <a:r>
              <a:rPr lang="en-US" altLang="ko-KR" sz="2800" dirty="0" smtClean="0"/>
              <a:t>]</a:t>
            </a:r>
            <a:endParaRPr lang="ko-KR" altLang="en-US" sz="2800" dirty="0" smtClean="0"/>
          </a:p>
          <a:p>
            <a:pPr>
              <a:buNone/>
            </a:pPr>
            <a:r>
              <a:rPr lang="ko-KR" altLang="en-US" sz="2800" dirty="0" smtClean="0"/>
              <a:t>   피곤하다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피곤하다</a:t>
            </a:r>
            <a:r>
              <a:rPr lang="en-US" altLang="ko-KR" sz="2800" dirty="0" smtClean="0"/>
              <a:t>]</a:t>
            </a:r>
            <a:endParaRPr lang="ko-KR" altLang="en-US" sz="2800" dirty="0" smtClean="0"/>
          </a:p>
          <a:p>
            <a:pPr>
              <a:buNone/>
            </a:pPr>
            <a:r>
              <a:rPr lang="ko-KR" altLang="en-US" sz="2800" dirty="0" smtClean="0">
                <a:solidFill>
                  <a:srgbClr val="C00000"/>
                </a:solidFill>
              </a:rPr>
              <a:t>다만</a:t>
            </a:r>
            <a:r>
              <a:rPr lang="en-US" altLang="ko-KR" sz="2800" dirty="0" smtClean="0">
                <a:solidFill>
                  <a:srgbClr val="C00000"/>
                </a:solidFill>
              </a:rPr>
              <a:t>, ‘</a:t>
            </a:r>
            <a:r>
              <a:rPr lang="ko-KR" altLang="en-US" sz="2800" dirty="0" smtClean="0">
                <a:solidFill>
                  <a:srgbClr val="C00000"/>
                </a:solidFill>
              </a:rPr>
              <a:t>ㄹ</a:t>
            </a:r>
            <a:r>
              <a:rPr lang="en-US" altLang="ko-KR" sz="2800" dirty="0" smtClean="0">
                <a:solidFill>
                  <a:srgbClr val="C00000"/>
                </a:solidFill>
              </a:rPr>
              <a:t>’</a:t>
            </a:r>
            <a:r>
              <a:rPr lang="ko-KR" altLang="en-US" sz="2800" dirty="0" smtClean="0">
                <a:solidFill>
                  <a:srgbClr val="C00000"/>
                </a:solidFill>
              </a:rPr>
              <a:t>과 </a:t>
            </a:r>
            <a:r>
              <a:rPr lang="en-US" altLang="ko-KR" sz="2800" dirty="0" smtClean="0">
                <a:solidFill>
                  <a:srgbClr val="C00000"/>
                </a:solidFill>
              </a:rPr>
              <a:t>‘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ㅎ</a:t>
            </a:r>
            <a:r>
              <a:rPr lang="en-US" altLang="ko-KR" sz="2800" dirty="0" smtClean="0">
                <a:solidFill>
                  <a:srgbClr val="C00000"/>
                </a:solidFill>
              </a:rPr>
              <a:t>’</a:t>
            </a:r>
            <a:r>
              <a:rPr lang="ko-KR" altLang="en-US" sz="2800" dirty="0" smtClean="0">
                <a:solidFill>
                  <a:srgbClr val="C00000"/>
                </a:solidFill>
              </a:rPr>
              <a:t>의 결합에서는 </a:t>
            </a:r>
            <a:r>
              <a:rPr lang="en-US" altLang="ko-KR" sz="2800" dirty="0" smtClean="0">
                <a:solidFill>
                  <a:srgbClr val="C00000"/>
                </a:solidFill>
              </a:rPr>
              <a:t>‘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ㄹ을</a:t>
            </a:r>
            <a:r>
              <a:rPr lang="ko-KR" altLang="en-US" sz="2800" dirty="0" smtClean="0">
                <a:solidFill>
                  <a:srgbClr val="C00000"/>
                </a:solidFill>
              </a:rPr>
              <a:t> 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연음시키면서</a:t>
            </a:r>
            <a:r>
              <a:rPr lang="ko-KR" altLang="en-US" sz="2800" dirty="0" smtClean="0">
                <a:solidFill>
                  <a:srgbClr val="C00000"/>
                </a:solidFill>
              </a:rPr>
              <a:t> </a:t>
            </a:r>
            <a:endParaRPr lang="en-US" altLang="ko-KR" sz="2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ko-KR" altLang="en-US" sz="2800" dirty="0" smtClean="0">
                <a:solidFill>
                  <a:srgbClr val="C00000"/>
                </a:solidFill>
              </a:rPr>
              <a:t>‘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ㅎ</a:t>
            </a:r>
            <a:r>
              <a:rPr lang="en-US" altLang="ko-KR" sz="2800" dirty="0" smtClean="0">
                <a:solidFill>
                  <a:srgbClr val="C00000"/>
                </a:solidFill>
              </a:rPr>
              <a:t>’</a:t>
            </a:r>
            <a:r>
              <a:rPr lang="ko-KR" altLang="en-US" sz="2800" dirty="0" smtClean="0">
                <a:solidFill>
                  <a:srgbClr val="C00000"/>
                </a:solidFill>
              </a:rPr>
              <a:t>이 섞인 소리로 발음한다</a:t>
            </a:r>
            <a:r>
              <a:rPr lang="en-US" altLang="ko-KR" sz="2800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endParaRPr lang="en-US" altLang="ko-KR" sz="2400" dirty="0">
              <a:solidFill>
                <a:srgbClr val="C00000"/>
              </a:solidFill>
            </a:endParaRPr>
          </a:p>
          <a:p>
            <a:pPr>
              <a:buNone/>
            </a:pPr>
            <a:endParaRPr lang="en-US" altLang="ko-KR" sz="2800" dirty="0" smtClean="0"/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10. </a:t>
            </a:r>
            <a:r>
              <a:rPr lang="ko-KR" altLang="en-US" sz="3200" b="1" dirty="0" smtClean="0"/>
              <a:t>소리의 약화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약화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3853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2800" dirty="0" err="1" smtClean="0"/>
              <a:t>유성음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모음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ㄴ</a:t>
            </a:r>
            <a:r>
              <a:rPr lang="en-US" altLang="ko-KR" sz="2800" dirty="0"/>
              <a:t>, </a:t>
            </a:r>
            <a:r>
              <a:rPr lang="ko-KR" altLang="en-US" sz="2800" dirty="0" err="1"/>
              <a:t>ㅁ</a:t>
            </a:r>
            <a:r>
              <a:rPr lang="en-US" altLang="ko-KR" sz="2800" dirty="0"/>
              <a:t>, </a:t>
            </a:r>
            <a:r>
              <a:rPr lang="ko-KR" altLang="en-US" sz="2800" dirty="0" err="1"/>
              <a:t>ㅇ</a:t>
            </a:r>
            <a:r>
              <a:rPr lang="en-US" altLang="ko-KR" sz="2800" dirty="0"/>
              <a:t>, </a:t>
            </a:r>
            <a:r>
              <a:rPr lang="ko-KR" altLang="en-US" sz="2800" dirty="0" smtClean="0"/>
              <a:t>ㄹ</a:t>
            </a:r>
            <a:r>
              <a:rPr lang="en-US" altLang="ko-KR" sz="2800" dirty="0" smtClean="0"/>
              <a:t>) </a:t>
            </a:r>
            <a:r>
              <a:rPr lang="ko-KR" altLang="en-US" sz="2800" dirty="0" smtClean="0"/>
              <a:t>사이에 </a:t>
            </a:r>
            <a:r>
              <a:rPr lang="en-US" altLang="ko-KR" sz="2800" dirty="0" smtClean="0"/>
              <a:t>‘</a:t>
            </a:r>
            <a:r>
              <a:rPr lang="ko-KR" altLang="en-US" sz="2800" dirty="0" err="1"/>
              <a:t>ㅎ</a:t>
            </a:r>
            <a:r>
              <a:rPr lang="en-US" altLang="ko-KR" sz="2800" dirty="0"/>
              <a:t>’</a:t>
            </a:r>
            <a:r>
              <a:rPr lang="ko-KR" altLang="en-US" sz="2800" dirty="0"/>
              <a:t>이 </a:t>
            </a:r>
            <a:r>
              <a:rPr lang="ko-KR" altLang="en-US" sz="2800" dirty="0" smtClean="0"/>
              <a:t>올 </a:t>
            </a:r>
            <a:r>
              <a:rPr lang="ko-KR" altLang="en-US" sz="2800" dirty="0"/>
              <a:t>경우에는 </a:t>
            </a:r>
            <a:r>
              <a:rPr lang="en-US" altLang="ko-KR" sz="2800" dirty="0" smtClean="0"/>
              <a:t>‘</a:t>
            </a:r>
            <a:r>
              <a:rPr lang="ko-KR" altLang="en-US" sz="2800" dirty="0" err="1"/>
              <a:t>ㅎ</a:t>
            </a:r>
            <a:r>
              <a:rPr lang="en-US" altLang="ko-KR" sz="2800" dirty="0"/>
              <a:t>’ </a:t>
            </a:r>
            <a:r>
              <a:rPr lang="ko-KR" altLang="en-US" sz="2800" dirty="0" smtClean="0"/>
              <a:t>음가가 약화된다</a:t>
            </a:r>
            <a:r>
              <a:rPr lang="en-US" altLang="ko-KR" sz="28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2800" dirty="0" err="1" smtClean="0"/>
              <a:t>유성음</a:t>
            </a:r>
            <a:r>
              <a:rPr lang="ko-KR" altLang="en-US" sz="2800" dirty="0" smtClean="0"/>
              <a:t> 사이에서 무성음 </a:t>
            </a:r>
            <a:r>
              <a:rPr lang="en-US" altLang="ko-KR" sz="2800" dirty="0"/>
              <a:t>‘</a:t>
            </a:r>
            <a:r>
              <a:rPr lang="ko-KR" altLang="en-US" sz="2800" dirty="0" err="1"/>
              <a:t>ㅎ</a:t>
            </a:r>
            <a:r>
              <a:rPr lang="en-US" altLang="ko-KR" sz="2800" dirty="0"/>
              <a:t>’ </a:t>
            </a:r>
            <a:r>
              <a:rPr lang="ko-KR" altLang="en-US" sz="2800" dirty="0" smtClean="0"/>
              <a:t>은 </a:t>
            </a:r>
            <a:r>
              <a:rPr lang="ko-KR" altLang="en-US" sz="2800" dirty="0" err="1" smtClean="0"/>
              <a:t>유성음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[</a:t>
            </a:r>
            <a:r>
              <a:rPr lang="en-US" altLang="ko-KR" sz="2800" b="1" dirty="0" smtClean="0"/>
              <a:t>ɦ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으로 약화시켜 발음한다</a:t>
            </a:r>
            <a:r>
              <a:rPr lang="en-US" altLang="ko-KR" sz="28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2800" dirty="0" err="1"/>
              <a:t>유성음</a:t>
            </a:r>
            <a:r>
              <a:rPr lang="ko-KR" altLang="en-US" sz="2800" dirty="0"/>
              <a:t> </a:t>
            </a:r>
            <a:r>
              <a:rPr lang="en-US" altLang="ko-KR" sz="2800" dirty="0"/>
              <a:t>[</a:t>
            </a:r>
            <a:r>
              <a:rPr lang="en-US" altLang="ko-KR" sz="2800" b="1" dirty="0"/>
              <a:t>ɦ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을 발음하는 방법은 성대를 좁히고 목청을 진동시켜 마찰음을 내는 것임</a:t>
            </a:r>
            <a:r>
              <a:rPr lang="en-US" altLang="ko-KR" sz="2800" dirty="0" smtClean="0"/>
              <a:t>.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10. </a:t>
            </a:r>
            <a:r>
              <a:rPr lang="ko-KR" altLang="en-US" sz="3200" b="1" dirty="0" smtClean="0"/>
              <a:t>소리의 약화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약화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556746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452250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err="1" smtClean="0"/>
              <a:t>아홉시</a:t>
            </a:r>
            <a:r>
              <a:rPr lang="en-US" altLang="ko-KR" sz="2800" dirty="0" smtClean="0"/>
              <a:t>[                    ] </a:t>
            </a:r>
            <a:r>
              <a:rPr lang="ko-KR" altLang="en-US" sz="2800" dirty="0" smtClean="0"/>
              <a:t>필히</a:t>
            </a:r>
            <a:r>
              <a:rPr lang="en-US" altLang="ko-KR" sz="2800" dirty="0"/>
              <a:t>(</a:t>
            </a:r>
            <a:r>
              <a:rPr lang="ko-KR" altLang="en-US" sz="2800" dirty="0"/>
              <a:t>必</a:t>
            </a:r>
            <a:r>
              <a:rPr lang="en-US" altLang="ko-KR" sz="2800" dirty="0" smtClean="0"/>
              <a:t>-)[              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spc="-40" dirty="0" smtClean="0"/>
              <a:t>지하철</a:t>
            </a:r>
            <a:r>
              <a:rPr lang="en-US" altLang="ko-KR" sz="2800" spc="-40" dirty="0" smtClean="0"/>
              <a:t>[                     ]  </a:t>
            </a:r>
            <a:r>
              <a:rPr lang="ko-KR" altLang="en-US" sz="2800" dirty="0" smtClean="0"/>
              <a:t>간결히</a:t>
            </a:r>
            <a:r>
              <a:rPr lang="en-US" altLang="ko-KR" sz="2800" dirty="0"/>
              <a:t>(</a:t>
            </a:r>
            <a:r>
              <a:rPr lang="ko-KR" altLang="en-US" sz="2800" dirty="0"/>
              <a:t>簡潔</a:t>
            </a:r>
            <a:r>
              <a:rPr lang="en-US" altLang="ko-KR" sz="2800" dirty="0" smtClean="0"/>
              <a:t>-)[                    ]</a:t>
            </a:r>
            <a:endParaRPr lang="en-US" altLang="ko-KR" sz="2800" spc="-40" dirty="0" smtClean="0"/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문화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文化</a:t>
            </a:r>
            <a:r>
              <a:rPr lang="en-US" altLang="ko-KR" sz="2800" dirty="0" smtClean="0"/>
              <a:t>)[              ]   </a:t>
            </a:r>
            <a:r>
              <a:rPr lang="ko-KR" altLang="en-US" sz="2800" dirty="0" smtClean="0"/>
              <a:t>절절히</a:t>
            </a:r>
            <a:r>
              <a:rPr lang="en-US" altLang="ko-KR" sz="2800" dirty="0"/>
              <a:t>(</a:t>
            </a:r>
            <a:r>
              <a:rPr lang="ko-KR" altLang="en-US" sz="2800" dirty="0"/>
              <a:t>切切</a:t>
            </a:r>
            <a:r>
              <a:rPr lang="en-US" altLang="ko-KR" sz="2800" dirty="0" smtClean="0"/>
              <a:t>-)[                    ]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진화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鎭火</a:t>
            </a:r>
            <a:r>
              <a:rPr lang="en-US" altLang="ko-KR" sz="2800" dirty="0" smtClean="0"/>
              <a:t>)[               ]  </a:t>
            </a:r>
            <a:r>
              <a:rPr lang="ko-KR" altLang="en-US" sz="2800" dirty="0" smtClean="0"/>
              <a:t>심화</a:t>
            </a:r>
            <a:r>
              <a:rPr lang="en-US" altLang="ko-KR" sz="2800" dirty="0"/>
              <a:t>(</a:t>
            </a:r>
            <a:r>
              <a:rPr lang="ko-KR" altLang="en-US" sz="2800" dirty="0"/>
              <a:t>深化</a:t>
            </a:r>
            <a:r>
              <a:rPr lang="en-US" altLang="ko-KR" sz="2800" dirty="0" smtClean="0"/>
              <a:t>)[                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실학</a:t>
            </a:r>
            <a:r>
              <a:rPr lang="en-US" altLang="ko-KR" sz="2800" dirty="0"/>
              <a:t>(</a:t>
            </a:r>
            <a:r>
              <a:rPr lang="ko-KR" altLang="en-US" sz="2800" dirty="0"/>
              <a:t>實學</a:t>
            </a:r>
            <a:r>
              <a:rPr lang="en-US" altLang="ko-KR" sz="2800" dirty="0" smtClean="0"/>
              <a:t>)[              ]   </a:t>
            </a:r>
            <a:r>
              <a:rPr lang="ko-KR" altLang="en-US" sz="2800" dirty="0" smtClean="0"/>
              <a:t>상황</a:t>
            </a:r>
            <a:r>
              <a:rPr lang="en-US" altLang="ko-KR" sz="2800" dirty="0"/>
              <a:t>(</a:t>
            </a:r>
            <a:r>
              <a:rPr lang="ko-KR" altLang="en-US" sz="2800" dirty="0"/>
              <a:t>狀況</a:t>
            </a:r>
            <a:r>
              <a:rPr lang="en-US" altLang="ko-KR" sz="2800" dirty="0" smtClean="0"/>
              <a:t>)[              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/>
              <a:t>철학</a:t>
            </a:r>
            <a:r>
              <a:rPr lang="en-US" altLang="ko-KR" sz="2800" dirty="0"/>
              <a:t>(</a:t>
            </a:r>
            <a:r>
              <a:rPr lang="ko-KR" altLang="en-US" sz="2800" dirty="0"/>
              <a:t>哲學</a:t>
            </a:r>
            <a:r>
              <a:rPr lang="en-US" altLang="ko-KR" sz="2800" dirty="0" smtClean="0"/>
              <a:t>)[              ]   </a:t>
            </a:r>
            <a:r>
              <a:rPr lang="ko-KR" altLang="en-US" sz="2800" dirty="0" smtClean="0"/>
              <a:t>영향</a:t>
            </a:r>
            <a:r>
              <a:rPr lang="en-US" altLang="ko-KR" sz="2800" dirty="0"/>
              <a:t>(</a:t>
            </a:r>
            <a:r>
              <a:rPr lang="ko-KR" altLang="en-US" sz="2800" dirty="0"/>
              <a:t>影響</a:t>
            </a:r>
            <a:r>
              <a:rPr lang="en-US" altLang="ko-KR" sz="2800" dirty="0" smtClean="0"/>
              <a:t>)[                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10. </a:t>
            </a:r>
            <a:r>
              <a:rPr lang="ko-KR" altLang="en-US" sz="3200" b="1" dirty="0" smtClean="0"/>
              <a:t>소리의 약화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약화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452250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err="1" smtClean="0"/>
              <a:t>아홉시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아옵씨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아홉씨</a:t>
            </a:r>
            <a:r>
              <a:rPr lang="en-US" altLang="ko-KR" sz="2800" dirty="0" smtClean="0"/>
              <a:t>] </a:t>
            </a:r>
            <a:r>
              <a:rPr lang="ko-KR" altLang="en-US" sz="2800" dirty="0" smtClean="0"/>
              <a:t>필히</a:t>
            </a:r>
            <a:r>
              <a:rPr lang="en-US" altLang="ko-KR" sz="2800" dirty="0"/>
              <a:t>(</a:t>
            </a:r>
            <a:r>
              <a:rPr lang="ko-KR" altLang="en-US" sz="2800" dirty="0"/>
              <a:t>必</a:t>
            </a:r>
            <a:r>
              <a:rPr lang="en-US" altLang="ko-KR" sz="2800" dirty="0"/>
              <a:t>-)[</a:t>
            </a:r>
            <a:r>
              <a:rPr lang="ko-KR" altLang="en-US" sz="2800" dirty="0">
                <a:solidFill>
                  <a:srgbClr val="C00000"/>
                </a:solidFill>
              </a:rPr>
              <a:t>피리</a:t>
            </a:r>
            <a:r>
              <a:rPr lang="en-US" altLang="ko-KR" sz="2800" dirty="0">
                <a:solidFill>
                  <a:srgbClr val="C00000"/>
                </a:solidFill>
              </a:rPr>
              <a:t>/</a:t>
            </a:r>
            <a:r>
              <a:rPr lang="ko-KR" altLang="en-US" sz="2800" dirty="0">
                <a:solidFill>
                  <a:srgbClr val="C00000"/>
                </a:solidFill>
              </a:rPr>
              <a:t>필히</a:t>
            </a:r>
            <a:r>
              <a:rPr lang="en-US" altLang="ko-KR" sz="2800" dirty="0"/>
              <a:t>] </a:t>
            </a:r>
            <a:endParaRPr lang="en-US" altLang="ko-KR" sz="2800" dirty="0" smtClean="0"/>
          </a:p>
          <a:p>
            <a:pPr>
              <a:lnSpc>
                <a:spcPct val="150000"/>
              </a:lnSpc>
              <a:buNone/>
            </a:pPr>
            <a:r>
              <a:rPr lang="ko-KR" altLang="en-US" sz="2800" spc="-40" dirty="0" smtClean="0"/>
              <a:t>지하철</a:t>
            </a:r>
            <a:r>
              <a:rPr lang="en-US" altLang="ko-KR" sz="2800" spc="-40" dirty="0" smtClean="0"/>
              <a:t>[</a:t>
            </a:r>
            <a:r>
              <a:rPr lang="ko-KR" altLang="en-US" sz="2800" spc="-40" dirty="0" err="1" smtClean="0">
                <a:solidFill>
                  <a:srgbClr val="C00000"/>
                </a:solidFill>
              </a:rPr>
              <a:t>지아철</a:t>
            </a:r>
            <a:r>
              <a:rPr lang="en-US" altLang="ko-KR" sz="2800" spc="-40" dirty="0" smtClean="0">
                <a:solidFill>
                  <a:srgbClr val="C00000"/>
                </a:solidFill>
              </a:rPr>
              <a:t>/</a:t>
            </a:r>
            <a:r>
              <a:rPr lang="ko-KR" altLang="en-US" sz="2800" spc="-40" dirty="0" smtClean="0">
                <a:solidFill>
                  <a:srgbClr val="C00000"/>
                </a:solidFill>
              </a:rPr>
              <a:t>지하철</a:t>
            </a:r>
            <a:r>
              <a:rPr lang="en-US" altLang="ko-KR" sz="2800" spc="-40" dirty="0" smtClean="0"/>
              <a:t>]  </a:t>
            </a:r>
            <a:r>
              <a:rPr lang="ko-KR" altLang="en-US" sz="2800" dirty="0" smtClean="0"/>
              <a:t>간결히</a:t>
            </a:r>
            <a:r>
              <a:rPr lang="en-US" altLang="ko-KR" sz="2800" dirty="0"/>
              <a:t>(</a:t>
            </a:r>
            <a:r>
              <a:rPr lang="ko-KR" altLang="en-US" sz="2800" dirty="0"/>
              <a:t>簡潔</a:t>
            </a:r>
            <a:r>
              <a:rPr lang="en-US" altLang="ko-KR" sz="2800" dirty="0"/>
              <a:t>-)[</a:t>
            </a:r>
            <a:r>
              <a:rPr lang="ko-KR" altLang="en-US" sz="2800" dirty="0" err="1">
                <a:solidFill>
                  <a:srgbClr val="C00000"/>
                </a:solidFill>
              </a:rPr>
              <a:t>간겨리</a:t>
            </a:r>
            <a:r>
              <a:rPr lang="en-US" altLang="ko-KR" sz="2800" dirty="0">
                <a:solidFill>
                  <a:srgbClr val="C00000"/>
                </a:solidFill>
              </a:rPr>
              <a:t>/</a:t>
            </a:r>
            <a:r>
              <a:rPr lang="ko-KR" altLang="en-US" sz="2800" dirty="0">
                <a:solidFill>
                  <a:srgbClr val="C00000"/>
                </a:solidFill>
              </a:rPr>
              <a:t>간결히</a:t>
            </a:r>
            <a:r>
              <a:rPr lang="en-US" altLang="ko-KR" sz="2800" dirty="0" smtClean="0"/>
              <a:t>]</a:t>
            </a:r>
            <a:endParaRPr lang="en-US" altLang="ko-KR" sz="2800" spc="-40" dirty="0" smtClean="0"/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문화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文化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무놔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문화</a:t>
            </a:r>
            <a:r>
              <a:rPr lang="en-US" altLang="ko-KR" sz="2800" dirty="0" smtClean="0"/>
              <a:t>]   </a:t>
            </a:r>
            <a:r>
              <a:rPr lang="ko-KR" altLang="en-US" sz="2800" dirty="0" smtClean="0"/>
              <a:t>절절히</a:t>
            </a:r>
            <a:r>
              <a:rPr lang="en-US" altLang="ko-KR" sz="2800" dirty="0"/>
              <a:t>(</a:t>
            </a:r>
            <a:r>
              <a:rPr lang="ko-KR" altLang="en-US" sz="2800" dirty="0"/>
              <a:t>切切</a:t>
            </a:r>
            <a:r>
              <a:rPr lang="en-US" altLang="ko-KR" sz="2800" dirty="0"/>
              <a:t>-)[</a:t>
            </a:r>
            <a:r>
              <a:rPr lang="ko-KR" altLang="en-US" sz="2800" dirty="0" err="1">
                <a:solidFill>
                  <a:srgbClr val="C00000"/>
                </a:solidFill>
              </a:rPr>
              <a:t>절저리</a:t>
            </a:r>
            <a:r>
              <a:rPr lang="en-US" altLang="ko-KR" sz="2800" dirty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절절히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진화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鎭火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지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놔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진화</a:t>
            </a:r>
            <a:r>
              <a:rPr lang="en-US" altLang="ko-KR" sz="2800" dirty="0" smtClean="0"/>
              <a:t>]  </a:t>
            </a:r>
            <a:r>
              <a:rPr lang="ko-KR" altLang="en-US" sz="2800" dirty="0" smtClean="0"/>
              <a:t>심화</a:t>
            </a:r>
            <a:r>
              <a:rPr lang="en-US" altLang="ko-KR" sz="2800" dirty="0"/>
              <a:t>(</a:t>
            </a:r>
            <a:r>
              <a:rPr lang="ko-KR" altLang="en-US" sz="2800" dirty="0"/>
              <a:t>深化</a:t>
            </a:r>
            <a:r>
              <a:rPr lang="en-US" altLang="ko-KR" sz="2800" dirty="0"/>
              <a:t>)[</a:t>
            </a:r>
            <a:r>
              <a:rPr lang="ko-KR" altLang="en-US" sz="2800" dirty="0">
                <a:solidFill>
                  <a:srgbClr val="C00000"/>
                </a:solidFill>
              </a:rPr>
              <a:t>시</a:t>
            </a:r>
            <a:r>
              <a:rPr lang="en-US" altLang="ko-KR" sz="2800" dirty="0">
                <a:solidFill>
                  <a:srgbClr val="C00000"/>
                </a:solidFill>
              </a:rPr>
              <a:t>:</a:t>
            </a:r>
            <a:r>
              <a:rPr lang="ko-KR" altLang="en-US" sz="2800" dirty="0">
                <a:solidFill>
                  <a:srgbClr val="C00000"/>
                </a:solidFill>
              </a:rPr>
              <a:t>뫄</a:t>
            </a:r>
            <a:r>
              <a:rPr lang="en-US" altLang="ko-KR" sz="2800" dirty="0">
                <a:solidFill>
                  <a:srgbClr val="C00000"/>
                </a:solidFill>
              </a:rPr>
              <a:t>/</a:t>
            </a:r>
            <a:r>
              <a:rPr lang="ko-KR" altLang="en-US" sz="2800" dirty="0">
                <a:solidFill>
                  <a:srgbClr val="C00000"/>
                </a:solidFill>
              </a:rPr>
              <a:t>심</a:t>
            </a:r>
            <a:r>
              <a:rPr lang="en-US" altLang="ko-KR" sz="2800" dirty="0">
                <a:solidFill>
                  <a:srgbClr val="C00000"/>
                </a:solidFill>
              </a:rPr>
              <a:t>:</a:t>
            </a:r>
            <a:r>
              <a:rPr lang="ko-KR" altLang="en-US" sz="2800" dirty="0">
                <a:solidFill>
                  <a:srgbClr val="C00000"/>
                </a:solidFill>
              </a:rPr>
              <a:t>화</a:t>
            </a:r>
            <a:r>
              <a:rPr lang="en-US" altLang="ko-KR" sz="2800" dirty="0"/>
              <a:t>] </a:t>
            </a:r>
            <a:endParaRPr lang="en-US" altLang="ko-KR" sz="2800" dirty="0" smtClean="0"/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실학</a:t>
            </a:r>
            <a:r>
              <a:rPr lang="en-US" altLang="ko-KR" sz="2800" dirty="0"/>
              <a:t>(</a:t>
            </a:r>
            <a:r>
              <a:rPr lang="ko-KR" altLang="en-US" sz="2800" dirty="0"/>
              <a:t>實學</a:t>
            </a:r>
            <a:r>
              <a:rPr lang="en-US" altLang="ko-KR" sz="2800" dirty="0"/>
              <a:t>)[</a:t>
            </a:r>
            <a:r>
              <a:rPr lang="ko-KR" altLang="en-US" sz="2800" dirty="0" err="1">
                <a:solidFill>
                  <a:srgbClr val="C00000"/>
                </a:solidFill>
              </a:rPr>
              <a:t>시락</a:t>
            </a:r>
            <a:r>
              <a:rPr lang="en-US" altLang="ko-KR" sz="2800" dirty="0">
                <a:solidFill>
                  <a:srgbClr val="C00000"/>
                </a:solidFill>
              </a:rPr>
              <a:t>/</a:t>
            </a:r>
            <a:r>
              <a:rPr lang="ko-KR" altLang="en-US" sz="2800" dirty="0">
                <a:solidFill>
                  <a:srgbClr val="C00000"/>
                </a:solidFill>
              </a:rPr>
              <a:t>실학</a:t>
            </a:r>
            <a:r>
              <a:rPr lang="en-US" altLang="ko-KR" sz="2800" dirty="0" smtClean="0"/>
              <a:t>]   </a:t>
            </a:r>
            <a:r>
              <a:rPr lang="ko-KR" altLang="en-US" sz="2800" dirty="0" smtClean="0"/>
              <a:t>상황</a:t>
            </a:r>
            <a:r>
              <a:rPr lang="en-US" altLang="ko-KR" sz="2800" dirty="0"/>
              <a:t>(</a:t>
            </a:r>
            <a:r>
              <a:rPr lang="ko-KR" altLang="en-US" sz="2800" dirty="0"/>
              <a:t>狀況</a:t>
            </a:r>
            <a:r>
              <a:rPr lang="en-US" altLang="ko-KR" sz="2800" dirty="0"/>
              <a:t>)[</a:t>
            </a:r>
            <a:r>
              <a:rPr lang="ko-KR" altLang="en-US" sz="2800" dirty="0">
                <a:solidFill>
                  <a:srgbClr val="C00000"/>
                </a:solidFill>
              </a:rPr>
              <a:t>상왕</a:t>
            </a:r>
            <a:r>
              <a:rPr lang="en-US" altLang="ko-KR" sz="2800" dirty="0">
                <a:solidFill>
                  <a:srgbClr val="C00000"/>
                </a:solidFill>
              </a:rPr>
              <a:t>/</a:t>
            </a:r>
            <a:r>
              <a:rPr lang="ko-KR" altLang="en-US" sz="2800" dirty="0">
                <a:solidFill>
                  <a:srgbClr val="C00000"/>
                </a:solidFill>
              </a:rPr>
              <a:t>상황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/>
              <a:t>철학</a:t>
            </a:r>
            <a:r>
              <a:rPr lang="en-US" altLang="ko-KR" sz="2800" dirty="0"/>
              <a:t>(</a:t>
            </a:r>
            <a:r>
              <a:rPr lang="ko-KR" altLang="en-US" sz="2800" dirty="0"/>
              <a:t>哲學</a:t>
            </a:r>
            <a:r>
              <a:rPr lang="en-US" altLang="ko-KR" sz="2800" dirty="0"/>
              <a:t>)[</a:t>
            </a:r>
            <a:r>
              <a:rPr lang="ko-KR" altLang="en-US" sz="2800" dirty="0" err="1">
                <a:solidFill>
                  <a:srgbClr val="C00000"/>
                </a:solidFill>
              </a:rPr>
              <a:t>처락</a:t>
            </a:r>
            <a:r>
              <a:rPr lang="en-US" altLang="ko-KR" sz="2800" dirty="0">
                <a:solidFill>
                  <a:srgbClr val="C00000"/>
                </a:solidFill>
              </a:rPr>
              <a:t>/</a:t>
            </a:r>
            <a:r>
              <a:rPr lang="ko-KR" altLang="en-US" sz="2800" dirty="0">
                <a:solidFill>
                  <a:srgbClr val="C00000"/>
                </a:solidFill>
              </a:rPr>
              <a:t>철학</a:t>
            </a:r>
            <a:r>
              <a:rPr lang="en-US" altLang="ko-KR" sz="2800" dirty="0" smtClean="0"/>
              <a:t>]   </a:t>
            </a:r>
            <a:r>
              <a:rPr lang="ko-KR" altLang="en-US" sz="2800" dirty="0" smtClean="0"/>
              <a:t>영향</a:t>
            </a:r>
            <a:r>
              <a:rPr lang="en-US" altLang="ko-KR" sz="2800" dirty="0"/>
              <a:t>(</a:t>
            </a:r>
            <a:r>
              <a:rPr lang="ko-KR" altLang="en-US" sz="2800" dirty="0"/>
              <a:t>影響</a:t>
            </a:r>
            <a:r>
              <a:rPr lang="en-US" altLang="ko-KR" sz="2800" dirty="0"/>
              <a:t>)[</a:t>
            </a:r>
            <a:r>
              <a:rPr lang="ko-KR" altLang="en-US" sz="2800" dirty="0">
                <a:solidFill>
                  <a:srgbClr val="C00000"/>
                </a:solidFill>
              </a:rPr>
              <a:t>영</a:t>
            </a:r>
            <a:r>
              <a:rPr lang="en-US" altLang="ko-KR" sz="2800" dirty="0">
                <a:solidFill>
                  <a:srgbClr val="C00000"/>
                </a:solidFill>
              </a:rPr>
              <a:t>:</a:t>
            </a:r>
            <a:r>
              <a:rPr lang="ko-KR" altLang="en-US" sz="2800" dirty="0">
                <a:solidFill>
                  <a:srgbClr val="C00000"/>
                </a:solidFill>
              </a:rPr>
              <a:t>양</a:t>
            </a:r>
            <a:r>
              <a:rPr lang="en-US" altLang="ko-KR" sz="2800" dirty="0">
                <a:solidFill>
                  <a:srgbClr val="C00000"/>
                </a:solidFill>
              </a:rPr>
              <a:t>/</a:t>
            </a:r>
            <a:r>
              <a:rPr lang="ko-KR" altLang="en-US" sz="2800" dirty="0">
                <a:solidFill>
                  <a:srgbClr val="C00000"/>
                </a:solidFill>
              </a:rPr>
              <a:t>영</a:t>
            </a:r>
            <a:r>
              <a:rPr lang="en-US" altLang="ko-KR" sz="2800" dirty="0">
                <a:solidFill>
                  <a:srgbClr val="C00000"/>
                </a:solidFill>
              </a:rPr>
              <a:t>:</a:t>
            </a:r>
            <a:r>
              <a:rPr lang="ko-KR" altLang="en-US" sz="2800" dirty="0">
                <a:solidFill>
                  <a:srgbClr val="C00000"/>
                </a:solidFill>
              </a:rPr>
              <a:t>향</a:t>
            </a:r>
            <a:r>
              <a:rPr lang="en-US" altLang="ko-KR" sz="2800" dirty="0" smtClean="0"/>
              <a:t>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10. </a:t>
            </a:r>
            <a:r>
              <a:rPr lang="ko-KR" altLang="en-US" sz="3200" b="1" dirty="0" smtClean="0"/>
              <a:t>소리의 약화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약화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4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70579"/>
          </a:xfrm>
        </p:spPr>
        <p:txBody>
          <a:bodyPr/>
          <a:lstStyle/>
          <a:p>
            <a:r>
              <a:rPr lang="ko-KR" altLang="en-US" dirty="0" smtClean="0"/>
              <a:t>개</a:t>
            </a:r>
            <a:r>
              <a:rPr lang="en-US" altLang="ko-KR" dirty="0" smtClean="0"/>
              <a:t>:</a:t>
            </a:r>
            <a:r>
              <a:rPr lang="ko-KR" altLang="en-US" dirty="0" smtClean="0"/>
              <a:t>는 사</a:t>
            </a:r>
            <a:r>
              <a:rPr lang="en-US" altLang="ko-KR" dirty="0" smtClean="0"/>
              <a:t>:</a:t>
            </a:r>
            <a:r>
              <a:rPr lang="ko-KR" altLang="en-US" dirty="0" err="1" smtClean="0"/>
              <a:t>람과</a:t>
            </a:r>
            <a:r>
              <a:rPr lang="ko-KR" altLang="en-US" dirty="0" smtClean="0"/>
              <a:t> 가장 가까운 </a:t>
            </a:r>
            <a:r>
              <a:rPr lang="ko-KR" altLang="en-US" u="sng" dirty="0" smtClean="0"/>
              <a:t>동</a:t>
            </a:r>
            <a:r>
              <a:rPr lang="en-US" altLang="ko-KR" u="sng" dirty="0" smtClean="0"/>
              <a:t>:</a:t>
            </a:r>
            <a:r>
              <a:rPr lang="ko-KR" altLang="en-US" u="sng" dirty="0" smtClean="0"/>
              <a:t>물입니다</a:t>
            </a:r>
            <a:r>
              <a:rPr lang="en-US" altLang="ko-KR" u="sng" dirty="0" smtClean="0"/>
              <a:t>[</a:t>
            </a:r>
            <a:r>
              <a:rPr lang="ko-KR" altLang="en-US" u="sng" dirty="0" smtClean="0"/>
              <a:t>동</a:t>
            </a:r>
            <a:r>
              <a:rPr lang="en-US" altLang="ko-KR" u="sng" dirty="0" smtClean="0"/>
              <a:t>:</a:t>
            </a:r>
            <a:r>
              <a:rPr lang="ko-KR" altLang="en-US" u="sng" dirty="0" err="1" smtClean="0"/>
              <a:t>무림니다</a:t>
            </a:r>
            <a:r>
              <a:rPr lang="en-US" altLang="ko-KR" u="sng" dirty="0" smtClean="0"/>
              <a:t>]</a:t>
            </a:r>
            <a:r>
              <a:rPr lang="en-US" altLang="ko-KR" dirty="0" smtClean="0"/>
              <a:t>. </a:t>
            </a:r>
            <a:r>
              <a:rPr lang="ko-KR" altLang="en-US" u="sng" dirty="0" smtClean="0"/>
              <a:t>먼</a:t>
            </a:r>
            <a:r>
              <a:rPr lang="en-US" altLang="ko-KR" u="sng" dirty="0" smtClean="0"/>
              <a:t>:</a:t>
            </a:r>
            <a:r>
              <a:rPr lang="ko-KR" altLang="en-US" u="sng" dirty="0" smtClean="0"/>
              <a:t>옛날</a:t>
            </a:r>
            <a:r>
              <a:rPr lang="en-US" altLang="ko-KR" u="sng" dirty="0" smtClean="0"/>
              <a:t>[</a:t>
            </a:r>
            <a:r>
              <a:rPr lang="ko-KR" altLang="en-US" u="sng" dirty="0" smtClean="0"/>
              <a:t>먼</a:t>
            </a:r>
            <a:r>
              <a:rPr lang="en-US" altLang="ko-KR" u="sng" dirty="0" smtClean="0"/>
              <a:t>:</a:t>
            </a:r>
            <a:r>
              <a:rPr lang="ko-KR" altLang="en-US" u="sng" dirty="0" err="1" smtClean="0"/>
              <a:t>녠날</a:t>
            </a:r>
            <a:r>
              <a:rPr lang="en-US" altLang="ko-KR" u="sng" dirty="0" smtClean="0"/>
              <a:t>]</a:t>
            </a:r>
            <a:r>
              <a:rPr lang="ko-KR" altLang="en-US" dirty="0" smtClean="0"/>
              <a:t>부터 개</a:t>
            </a:r>
            <a:r>
              <a:rPr lang="en-US" altLang="ko-KR" dirty="0" smtClean="0"/>
              <a:t>:</a:t>
            </a:r>
            <a:r>
              <a:rPr lang="ko-KR" altLang="en-US" dirty="0" smtClean="0"/>
              <a:t>를 </a:t>
            </a:r>
            <a:r>
              <a:rPr lang="ko-KR" altLang="en-US" u="sng" dirty="0" smtClean="0"/>
              <a:t>길렀습니다</a:t>
            </a:r>
            <a:r>
              <a:rPr lang="en-US" altLang="ko-KR" u="sng" dirty="0" smtClean="0"/>
              <a:t>[</a:t>
            </a:r>
            <a:r>
              <a:rPr lang="ko-KR" altLang="en-US" u="sng" dirty="0" err="1" smtClean="0"/>
              <a:t>길럳씀니다</a:t>
            </a:r>
            <a:r>
              <a:rPr lang="en-US" altLang="ko-KR" dirty="0" smtClean="0"/>
              <a:t>]. </a:t>
            </a:r>
            <a:r>
              <a:rPr lang="ko-KR" altLang="en-US" u="sng" dirty="0" smtClean="0"/>
              <a:t>늠름하게</a:t>
            </a:r>
            <a:r>
              <a:rPr lang="en-US" altLang="ko-KR" u="sng" dirty="0" smtClean="0"/>
              <a:t>[</a:t>
            </a:r>
            <a:r>
              <a:rPr lang="ko-KR" altLang="en-US" u="sng" dirty="0" err="1" smtClean="0"/>
              <a:t>늠늠하게</a:t>
            </a:r>
            <a:r>
              <a:rPr lang="en-US" altLang="ko-KR" u="sng" dirty="0" smtClean="0"/>
              <a:t>]</a:t>
            </a:r>
            <a:r>
              <a:rPr lang="en-US" altLang="ko-KR" dirty="0" smtClean="0"/>
              <a:t> </a:t>
            </a:r>
            <a:r>
              <a:rPr lang="ko-KR" altLang="en-US" dirty="0" smtClean="0"/>
              <a:t>보이는 개</a:t>
            </a:r>
            <a:r>
              <a:rPr lang="en-US" altLang="ko-KR" dirty="0" smtClean="0"/>
              <a:t>:</a:t>
            </a:r>
            <a:r>
              <a:rPr lang="ko-KR" altLang="en-US" dirty="0" smtClean="0"/>
              <a:t>가 있는가 하면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귀가 커서 </a:t>
            </a:r>
            <a:r>
              <a:rPr lang="ko-KR" altLang="en-US" u="sng" dirty="0" err="1" smtClean="0"/>
              <a:t>축늘어진</a:t>
            </a:r>
            <a:r>
              <a:rPr lang="en-US" altLang="ko-KR" u="sng" dirty="0" smtClean="0"/>
              <a:t>[</a:t>
            </a:r>
            <a:r>
              <a:rPr lang="ko-KR" altLang="en-US" u="sng" dirty="0" err="1" smtClean="0"/>
              <a:t>충느러진</a:t>
            </a:r>
            <a:r>
              <a:rPr lang="en-US" altLang="ko-KR" dirty="0" smtClean="0"/>
              <a:t>] </a:t>
            </a:r>
            <a:r>
              <a:rPr lang="ko-KR" altLang="en-US" dirty="0" smtClean="0"/>
              <a:t>개</a:t>
            </a:r>
            <a:r>
              <a:rPr lang="en-US" altLang="ko-KR" dirty="0" smtClean="0"/>
              <a:t>:</a:t>
            </a:r>
            <a:r>
              <a:rPr lang="ko-KR" altLang="en-US" dirty="0" smtClean="0"/>
              <a:t>도 </a:t>
            </a:r>
            <a:r>
              <a:rPr lang="ko-KR" altLang="en-US" u="sng" dirty="0" smtClean="0"/>
              <a:t>있습니다</a:t>
            </a:r>
            <a:r>
              <a:rPr lang="en-US" altLang="ko-KR" u="sng" dirty="0" smtClean="0"/>
              <a:t>[</a:t>
            </a:r>
            <a:r>
              <a:rPr lang="ko-KR" altLang="en-US" u="sng" dirty="0" err="1" smtClean="0"/>
              <a:t>읻씀니다</a:t>
            </a:r>
            <a:r>
              <a:rPr lang="en-US" altLang="ko-KR" u="sng" dirty="0" smtClean="0"/>
              <a:t>]. </a:t>
            </a:r>
            <a:r>
              <a:rPr lang="ko-KR" altLang="en-US" dirty="0" smtClean="0"/>
              <a:t>자다가도 벌떡 일어나 큰 소리로 </a:t>
            </a:r>
            <a:r>
              <a:rPr lang="ko-KR" altLang="en-US" u="sng" dirty="0" smtClean="0"/>
              <a:t>짖는</a:t>
            </a:r>
            <a:r>
              <a:rPr lang="en-US" altLang="ko-KR" u="sng" dirty="0" smtClean="0"/>
              <a:t>[</a:t>
            </a:r>
            <a:r>
              <a:rPr lang="ko-KR" altLang="en-US" u="sng" dirty="0" err="1" smtClean="0"/>
              <a:t>진는</a:t>
            </a:r>
            <a:r>
              <a:rPr lang="en-US" altLang="ko-KR" dirty="0" smtClean="0"/>
              <a:t>] </a:t>
            </a:r>
            <a:r>
              <a:rPr lang="ko-KR" altLang="en-US" dirty="0" smtClean="0"/>
              <a:t>것을 </a:t>
            </a:r>
            <a:r>
              <a:rPr lang="ko-KR" altLang="en-US" u="sng" dirty="0" smtClean="0"/>
              <a:t>볼 수 있습니다</a:t>
            </a:r>
            <a:r>
              <a:rPr lang="en-US" altLang="ko-KR" u="sng" dirty="0" smtClean="0"/>
              <a:t>[</a:t>
            </a:r>
            <a:r>
              <a:rPr lang="ko-KR" altLang="en-US" u="sng" dirty="0" err="1" smtClean="0"/>
              <a:t>볼쑤읻씀니다</a:t>
            </a:r>
            <a:r>
              <a:rPr lang="en-US" altLang="ko-KR" dirty="0" smtClean="0"/>
              <a:t>]. </a:t>
            </a:r>
            <a:r>
              <a:rPr lang="ko-KR" altLang="en-US" dirty="0" smtClean="0"/>
              <a:t>사람은 </a:t>
            </a:r>
            <a:r>
              <a:rPr lang="ko-KR" altLang="en-US" u="sng" dirty="0" smtClean="0"/>
              <a:t>듣지</a:t>
            </a:r>
            <a:r>
              <a:rPr lang="en-US" altLang="ko-KR" u="sng" dirty="0" smtClean="0"/>
              <a:t>[</a:t>
            </a:r>
            <a:r>
              <a:rPr lang="ko-KR" altLang="en-US" u="sng" dirty="0" err="1" smtClean="0"/>
              <a:t>듣찌</a:t>
            </a:r>
            <a:r>
              <a:rPr lang="en-US" altLang="ko-KR" dirty="0" smtClean="0"/>
              <a:t>] </a:t>
            </a:r>
            <a:r>
              <a:rPr lang="ko-KR" altLang="en-US" u="sng" dirty="0" smtClean="0"/>
              <a:t>못하는</a:t>
            </a:r>
            <a:r>
              <a:rPr lang="en-US" altLang="ko-KR" u="sng" dirty="0" smtClean="0"/>
              <a:t>[</a:t>
            </a:r>
            <a:r>
              <a:rPr lang="ko-KR" altLang="en-US" u="sng" dirty="0" smtClean="0"/>
              <a:t>모</a:t>
            </a:r>
            <a:r>
              <a:rPr lang="en-US" altLang="ko-KR" u="sng" dirty="0" smtClean="0"/>
              <a:t>:</a:t>
            </a:r>
            <a:r>
              <a:rPr lang="ko-KR" altLang="en-US" u="sng" dirty="0" smtClean="0"/>
              <a:t>타는</a:t>
            </a:r>
            <a:r>
              <a:rPr lang="en-US" altLang="ko-KR" dirty="0" smtClean="0"/>
              <a:t>] </a:t>
            </a:r>
            <a:r>
              <a:rPr lang="ko-KR" altLang="en-US" dirty="0" smtClean="0"/>
              <a:t>아주 작</a:t>
            </a:r>
            <a:r>
              <a:rPr lang="en-US" altLang="ko-KR" dirty="0" smtClean="0"/>
              <a:t>:</a:t>
            </a:r>
            <a:r>
              <a:rPr lang="ko-KR" altLang="en-US" dirty="0" smtClean="0"/>
              <a:t>은 소리를 개</a:t>
            </a:r>
            <a:r>
              <a:rPr lang="en-US" altLang="ko-KR" dirty="0" smtClean="0"/>
              <a:t>:</a:t>
            </a:r>
            <a:r>
              <a:rPr lang="ko-KR" altLang="en-US" dirty="0" smtClean="0"/>
              <a:t>는 </a:t>
            </a:r>
            <a:r>
              <a:rPr lang="ko-KR" altLang="en-US" u="sng" dirty="0" smtClean="0"/>
              <a:t>들었기</a:t>
            </a:r>
            <a:r>
              <a:rPr lang="en-US" altLang="ko-KR" u="sng" dirty="0" smtClean="0"/>
              <a:t>[</a:t>
            </a:r>
            <a:r>
              <a:rPr lang="ko-KR" altLang="en-US" u="sng" dirty="0" err="1" smtClean="0"/>
              <a:t>드럳끼</a:t>
            </a:r>
            <a:r>
              <a:rPr lang="en-US" altLang="ko-KR" dirty="0" smtClean="0"/>
              <a:t>] </a:t>
            </a:r>
            <a:r>
              <a:rPr lang="ko-KR" altLang="en-US" u="sng" dirty="0" smtClean="0"/>
              <a:t>때문입니다</a:t>
            </a:r>
            <a:r>
              <a:rPr lang="en-US" altLang="ko-KR" u="sng" dirty="0" smtClean="0"/>
              <a:t>[</a:t>
            </a:r>
            <a:r>
              <a:rPr lang="ko-KR" altLang="en-US" u="sng" dirty="0" err="1" smtClean="0"/>
              <a:t>때무님니다</a:t>
            </a:r>
            <a:r>
              <a:rPr lang="en-US" altLang="ko-KR" dirty="0" smtClean="0"/>
              <a:t>]. </a:t>
            </a:r>
            <a:r>
              <a:rPr lang="ko-KR" altLang="en-US" u="sng" dirty="0" smtClean="0"/>
              <a:t>들길을</a:t>
            </a:r>
            <a:r>
              <a:rPr lang="en-US" altLang="ko-KR" u="sng" dirty="0" smtClean="0"/>
              <a:t>[</a:t>
            </a:r>
            <a:r>
              <a:rPr lang="ko-KR" altLang="en-US" u="sng" dirty="0" smtClean="0"/>
              <a:t>들</a:t>
            </a:r>
            <a:r>
              <a:rPr lang="en-US" altLang="ko-KR" u="sng" dirty="0" smtClean="0"/>
              <a:t>:</a:t>
            </a:r>
            <a:r>
              <a:rPr lang="ko-KR" altLang="en-US" u="sng" dirty="0" smtClean="0"/>
              <a:t>끼를</a:t>
            </a:r>
            <a:r>
              <a:rPr lang="en-US" altLang="ko-KR" dirty="0" smtClean="0"/>
              <a:t>] </a:t>
            </a:r>
            <a:r>
              <a:rPr lang="ko-KR" altLang="en-US" dirty="0" smtClean="0"/>
              <a:t>가던 개</a:t>
            </a:r>
            <a:r>
              <a:rPr lang="en-US" altLang="ko-KR" dirty="0" smtClean="0"/>
              <a:t>:</a:t>
            </a:r>
            <a:r>
              <a:rPr lang="ko-KR" altLang="en-US" dirty="0" smtClean="0"/>
              <a:t>가 </a:t>
            </a:r>
            <a:r>
              <a:rPr lang="ko-KR" altLang="en-US" u="sng" dirty="0" smtClean="0"/>
              <a:t>갑자기</a:t>
            </a:r>
            <a:r>
              <a:rPr lang="en-US" altLang="ko-KR" u="sng" dirty="0" smtClean="0"/>
              <a:t>[</a:t>
            </a:r>
            <a:r>
              <a:rPr lang="ko-KR" altLang="en-US" u="sng" dirty="0" err="1" smtClean="0"/>
              <a:t>갑짜기</a:t>
            </a:r>
            <a:r>
              <a:rPr lang="en-US" altLang="ko-KR" dirty="0" smtClean="0"/>
              <a:t>] </a:t>
            </a:r>
            <a:r>
              <a:rPr lang="ko-KR" altLang="en-US" dirty="0" err="1" smtClean="0"/>
              <a:t>멈춰서서</a:t>
            </a:r>
            <a:r>
              <a:rPr lang="ko-KR" altLang="en-US" dirty="0" smtClean="0"/>
              <a:t> 냄</a:t>
            </a:r>
            <a:r>
              <a:rPr lang="en-US" altLang="ko-KR" dirty="0" smtClean="0"/>
              <a:t>:</a:t>
            </a:r>
            <a:r>
              <a:rPr lang="ko-KR" altLang="en-US" dirty="0" smtClean="0"/>
              <a:t>새를 맡을 때가 </a:t>
            </a:r>
            <a:r>
              <a:rPr lang="ko-KR" altLang="en-US" u="sng" dirty="0" smtClean="0"/>
              <a:t>있습니다</a:t>
            </a:r>
            <a:r>
              <a:rPr lang="en-US" altLang="ko-KR" u="sng" dirty="0" smtClean="0"/>
              <a:t>[</a:t>
            </a:r>
            <a:r>
              <a:rPr lang="ko-KR" altLang="en-US" u="sng" dirty="0" err="1" smtClean="0"/>
              <a:t>읻씀니다</a:t>
            </a:r>
            <a:r>
              <a:rPr lang="en-US" altLang="ko-KR" dirty="0" smtClean="0"/>
              <a:t>]. </a:t>
            </a:r>
            <a:r>
              <a:rPr lang="ko-KR" altLang="en-US" dirty="0" smtClean="0"/>
              <a:t>그곳을 </a:t>
            </a:r>
            <a:r>
              <a:rPr lang="ko-KR" altLang="en-US" u="sng" dirty="0" smtClean="0"/>
              <a:t>열심히</a:t>
            </a:r>
            <a:r>
              <a:rPr lang="en-US" altLang="ko-KR" u="sng" dirty="0" smtClean="0"/>
              <a:t>[</a:t>
            </a:r>
            <a:r>
              <a:rPr lang="ko-KR" altLang="en-US" u="sng" dirty="0" err="1" smtClean="0"/>
              <a:t>열씨미</a:t>
            </a:r>
            <a:r>
              <a:rPr lang="en-US" altLang="ko-KR" dirty="0" smtClean="0"/>
              <a:t>] </a:t>
            </a:r>
            <a:r>
              <a:rPr lang="ko-KR" altLang="en-US" dirty="0" smtClean="0"/>
              <a:t>파헤치기도 </a:t>
            </a:r>
            <a:r>
              <a:rPr lang="ko-KR" altLang="en-US" u="sng" dirty="0" smtClean="0"/>
              <a:t>합니다</a:t>
            </a:r>
            <a:r>
              <a:rPr lang="en-US" altLang="ko-KR" u="sng" dirty="0" smtClean="0"/>
              <a:t>[</a:t>
            </a:r>
            <a:r>
              <a:rPr lang="ko-KR" altLang="en-US" u="sng" dirty="0" err="1" smtClean="0"/>
              <a:t>함니다</a:t>
            </a:r>
            <a:r>
              <a:rPr lang="en-US" altLang="ko-KR" dirty="0" smtClean="0"/>
              <a:t>]. </a:t>
            </a:r>
            <a:r>
              <a:rPr lang="ko-KR" altLang="en-US" u="sng" dirty="0" smtClean="0"/>
              <a:t>땅속에</a:t>
            </a:r>
            <a:r>
              <a:rPr lang="en-US" altLang="ko-KR" u="sng" dirty="0" smtClean="0"/>
              <a:t>[</a:t>
            </a:r>
            <a:r>
              <a:rPr lang="ko-KR" altLang="en-US" u="sng" dirty="0" err="1" smtClean="0"/>
              <a:t>땅쏘게</a:t>
            </a:r>
            <a:r>
              <a:rPr lang="en-US" altLang="ko-KR" dirty="0" smtClean="0"/>
              <a:t>] </a:t>
            </a:r>
            <a:r>
              <a:rPr lang="ko-KR" altLang="en-US" u="sng" dirty="0" smtClean="0"/>
              <a:t>있는</a:t>
            </a:r>
            <a:r>
              <a:rPr lang="en-US" altLang="ko-KR" u="sng" dirty="0" smtClean="0"/>
              <a:t>[</a:t>
            </a:r>
            <a:r>
              <a:rPr lang="ko-KR" altLang="en-US" u="sng" dirty="0" err="1" smtClean="0"/>
              <a:t>인는</a:t>
            </a:r>
            <a:r>
              <a:rPr lang="en-US" altLang="ko-KR" dirty="0" smtClean="0"/>
              <a:t>] </a:t>
            </a:r>
            <a:r>
              <a:rPr lang="ko-KR" altLang="en-US" u="sng" dirty="0" smtClean="0"/>
              <a:t>들</a:t>
            </a:r>
            <a:r>
              <a:rPr lang="en-US" altLang="ko-KR" u="sng" dirty="0" smtClean="0"/>
              <a:t>:</a:t>
            </a:r>
            <a:r>
              <a:rPr lang="ko-KR" altLang="en-US" u="sng" dirty="0" smtClean="0"/>
              <a:t>쥐</a:t>
            </a:r>
            <a:r>
              <a:rPr lang="en-US" altLang="ko-KR" u="sng" dirty="0" smtClean="0"/>
              <a:t>[</a:t>
            </a:r>
            <a:r>
              <a:rPr lang="ko-KR" altLang="en-US" u="sng" dirty="0" smtClean="0"/>
              <a:t>들</a:t>
            </a:r>
            <a:r>
              <a:rPr lang="en-US" altLang="ko-KR" u="sng" dirty="0" smtClean="0"/>
              <a:t>:</a:t>
            </a:r>
            <a:r>
              <a:rPr lang="ko-KR" altLang="en-US" u="sng" dirty="0" err="1" smtClean="0"/>
              <a:t>쮜</a:t>
            </a:r>
            <a:r>
              <a:rPr lang="en-US" altLang="ko-KR" dirty="0" smtClean="0"/>
              <a:t>]</a:t>
            </a:r>
            <a:r>
              <a:rPr lang="ko-KR" altLang="en-US" dirty="0" smtClean="0"/>
              <a:t>의 냄새를 맡았기 </a:t>
            </a:r>
            <a:r>
              <a:rPr lang="ko-KR" altLang="en-US" u="sng" dirty="0" smtClean="0"/>
              <a:t>때문입니다</a:t>
            </a:r>
            <a:r>
              <a:rPr lang="en-US" altLang="ko-KR" u="sng" dirty="0" smtClean="0"/>
              <a:t>[</a:t>
            </a:r>
            <a:r>
              <a:rPr lang="ko-KR" altLang="en-US" u="sng" dirty="0" err="1" smtClean="0"/>
              <a:t>때무님니다</a:t>
            </a:r>
            <a:r>
              <a:rPr lang="en-US" altLang="ko-KR" dirty="0" smtClean="0"/>
              <a:t>].</a:t>
            </a:r>
            <a:r>
              <a:rPr lang="ko-KR" altLang="en-US" dirty="0" smtClean="0"/>
              <a:t> 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662709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b="0" dirty="0" smtClean="0"/>
              <a:t>감사합니다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ko-KR" altLang="en-US" sz="2400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예감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豫感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예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감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에감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예의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禮義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예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이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에이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예닐곱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예닐곱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에닐곱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예배당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禮拜堂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예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배당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에배당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예비군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豫備軍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예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비군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에비군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예쁘다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예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쁘다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이쁘다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  <a:endParaRPr lang="ko-KR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/>
              <a:t>오용 사례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결례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缺禮</a:t>
            </a:r>
            <a:r>
              <a:rPr lang="en-US" altLang="ko-KR" sz="2800" dirty="0" smtClean="0"/>
              <a:t>)[               ],  </a:t>
            </a:r>
            <a:r>
              <a:rPr lang="ko-KR" altLang="en-US" sz="2800" dirty="0" smtClean="0"/>
              <a:t>관례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慣例</a:t>
            </a:r>
            <a:r>
              <a:rPr lang="en-US" altLang="ko-KR" sz="2800" dirty="0" smtClean="0"/>
              <a:t>)[          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비례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比例</a:t>
            </a:r>
            <a:r>
              <a:rPr lang="en-US" altLang="ko-KR" sz="2800" dirty="0" smtClean="0"/>
              <a:t>)[               ],  </a:t>
            </a:r>
            <a:r>
              <a:rPr lang="ko-KR" altLang="en-US" sz="2800" dirty="0" smtClean="0"/>
              <a:t>세례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洗禮</a:t>
            </a:r>
            <a:r>
              <a:rPr lang="en-US" altLang="ko-KR" sz="2800" dirty="0" smtClean="0"/>
              <a:t>)[          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순례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巡禮</a:t>
            </a:r>
            <a:r>
              <a:rPr lang="en-US" altLang="ko-KR" sz="2800" dirty="0" smtClean="0"/>
              <a:t>)[               ],  </a:t>
            </a:r>
            <a:r>
              <a:rPr lang="ko-KR" altLang="en-US" sz="2800" dirty="0" smtClean="0"/>
              <a:t>유례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類例</a:t>
            </a:r>
            <a:r>
              <a:rPr lang="en-US" altLang="ko-KR" sz="2800" dirty="0" smtClean="0"/>
              <a:t>)[                ],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연례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年例</a:t>
            </a:r>
            <a:r>
              <a:rPr lang="en-US" altLang="ko-KR" sz="2800" dirty="0" smtClean="0"/>
              <a:t>)[               ],  </a:t>
            </a:r>
            <a:r>
              <a:rPr lang="ko-KR" altLang="en-US" sz="2800" dirty="0" smtClean="0"/>
              <a:t>이례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異例</a:t>
            </a:r>
            <a:r>
              <a:rPr lang="en-US" altLang="ko-KR" sz="2800" dirty="0" smtClean="0"/>
              <a:t>)[          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의례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儀禮</a:t>
            </a:r>
            <a:r>
              <a:rPr lang="en-US" altLang="ko-KR" sz="2800" dirty="0" smtClean="0"/>
              <a:t>)[               ],  </a:t>
            </a:r>
            <a:r>
              <a:rPr lang="ko-KR" altLang="en-US" sz="2800" dirty="0" smtClean="0"/>
              <a:t>전례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前例</a:t>
            </a:r>
            <a:r>
              <a:rPr lang="en-US" altLang="ko-KR" sz="2800" dirty="0" smtClean="0"/>
              <a:t>)[          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조례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條例</a:t>
            </a:r>
            <a:r>
              <a:rPr lang="en-US" altLang="ko-KR" sz="2800" dirty="0" smtClean="0"/>
              <a:t>)[               ],  </a:t>
            </a:r>
            <a:r>
              <a:rPr lang="ko-KR" altLang="en-US" sz="2800" dirty="0" smtClean="0"/>
              <a:t>차례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次例</a:t>
            </a:r>
            <a:r>
              <a:rPr lang="en-US" altLang="ko-KR" sz="2800" dirty="0" smtClean="0"/>
              <a:t>)[                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례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의 경우에도 단모음화 허용 </a:t>
            </a:r>
            <a:r>
              <a:rPr lang="en-US" altLang="ko-KR" sz="3200" dirty="0" smtClean="0"/>
              <a:t>(</a:t>
            </a:r>
            <a:r>
              <a:rPr lang="ko-KR" altLang="en-US" sz="3200" dirty="0" smtClean="0">
                <a:solidFill>
                  <a:srgbClr val="C00000"/>
                </a:solidFill>
              </a:rPr>
              <a:t>수정 제안</a:t>
            </a:r>
            <a:r>
              <a:rPr lang="en-US" altLang="ko-KR" sz="3200" dirty="0" smtClean="0"/>
              <a:t>)</a:t>
            </a:r>
            <a:endParaRPr lang="ko-KR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결례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缺禮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결레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결례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관례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慣例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괄레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괄례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비례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比例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비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레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비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례</a:t>
            </a:r>
            <a:r>
              <a:rPr lang="en-US" altLang="ko-KR" sz="2800" dirty="0" smtClean="0"/>
              <a:t>], </a:t>
            </a:r>
            <a:r>
              <a:rPr lang="ko-KR" altLang="en-US" sz="2800" dirty="0" smtClean="0"/>
              <a:t>세례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洗禮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세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레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세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례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순례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巡禮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술레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술례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유례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類例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유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레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유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례</a:t>
            </a:r>
            <a:r>
              <a:rPr lang="en-US" altLang="ko-KR" sz="2800" dirty="0" smtClean="0"/>
              <a:t>],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연례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年例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열레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열례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이례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異例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이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레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이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례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의례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儀禮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의레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의례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전례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前例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절레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절례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조례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條例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조레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조례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차례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次例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차레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차례</a:t>
            </a:r>
            <a:r>
              <a:rPr lang="en-US" altLang="ko-KR" sz="2800" dirty="0" smtClean="0"/>
              <a:t>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례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의 경우에도 단모음화 허용 </a:t>
            </a:r>
            <a:r>
              <a:rPr lang="en-US" altLang="ko-KR" sz="3200" dirty="0" smtClean="0"/>
              <a:t>(</a:t>
            </a:r>
            <a:r>
              <a:rPr lang="ko-KR" altLang="en-US" sz="3200" dirty="0" smtClean="0">
                <a:solidFill>
                  <a:srgbClr val="C00000"/>
                </a:solidFill>
              </a:rPr>
              <a:t>수정 제안</a:t>
            </a:r>
            <a:r>
              <a:rPr lang="en-US" altLang="ko-KR" sz="3200" dirty="0" smtClean="0"/>
              <a:t>)</a:t>
            </a:r>
            <a:endParaRPr lang="ko-KR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38531"/>
          </a:xfrm>
        </p:spPr>
        <p:txBody>
          <a:bodyPr>
            <a:noAutofit/>
          </a:bodyPr>
          <a:lstStyle/>
          <a:p>
            <a:r>
              <a:rPr lang="ko-KR" altLang="en-US" sz="2800" dirty="0" smtClean="0"/>
              <a:t>다만 </a:t>
            </a:r>
            <a:r>
              <a:rPr lang="en-US" altLang="ko-KR" sz="2800" dirty="0" smtClean="0"/>
              <a:t>2. ‘</a:t>
            </a:r>
            <a:r>
              <a:rPr lang="ko-KR" altLang="en-US" sz="2800" dirty="0" smtClean="0"/>
              <a:t>예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례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 이외의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ㅖ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는 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ㅔ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로도 발음한다</a:t>
            </a:r>
            <a:r>
              <a:rPr lang="en-US" altLang="ko-KR" sz="2800" dirty="0" smtClean="0"/>
              <a:t>. </a:t>
            </a:r>
          </a:p>
          <a:p>
            <a:endParaRPr lang="en-US" altLang="ko-KR" sz="2800" dirty="0" smtClean="0"/>
          </a:p>
          <a:p>
            <a:pPr algn="ctr">
              <a:buNone/>
            </a:pPr>
            <a:r>
              <a:rPr lang="en-US" altLang="ko-KR" sz="7200" dirty="0" smtClean="0"/>
              <a:t>⇩</a:t>
            </a:r>
          </a:p>
          <a:p>
            <a:pPr algn="ctr">
              <a:buNone/>
            </a:pPr>
            <a:r>
              <a:rPr lang="ko-KR" altLang="en-US" sz="2800" dirty="0" smtClean="0">
                <a:solidFill>
                  <a:srgbClr val="C00000"/>
                </a:solidFill>
              </a:rPr>
              <a:t>수정 제안</a:t>
            </a:r>
            <a:endParaRPr lang="en-US" altLang="ko-KR" sz="28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en-US" altLang="ko-KR" sz="2800" dirty="0" smtClean="0">
              <a:solidFill>
                <a:srgbClr val="C00000"/>
              </a:solidFill>
            </a:endParaRPr>
          </a:p>
          <a:p>
            <a:r>
              <a:rPr lang="ko-KR" altLang="en-US" sz="2800" dirty="0" smtClean="0"/>
              <a:t>다만 </a:t>
            </a:r>
            <a:r>
              <a:rPr lang="en-US" altLang="ko-KR" sz="2800" dirty="0" smtClean="0"/>
              <a:t>2. ‘</a:t>
            </a:r>
            <a:r>
              <a:rPr lang="ko-KR" altLang="en-US" sz="2800" dirty="0" smtClean="0"/>
              <a:t>예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 이외의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ㅖ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는 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ㅔ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로도 발음한다</a:t>
            </a:r>
            <a:r>
              <a:rPr lang="en-US" altLang="ko-KR" sz="2800" dirty="0" smtClean="0"/>
              <a:t>. </a:t>
            </a:r>
          </a:p>
          <a:p>
            <a:pPr>
              <a:buNone/>
            </a:pPr>
            <a:r>
              <a:rPr lang="en-US" altLang="ko-KR" sz="2800" dirty="0" smtClean="0"/>
              <a:t>  (</a:t>
            </a:r>
            <a:r>
              <a:rPr lang="ko-KR" altLang="en-US" sz="2800" dirty="0" smtClean="0"/>
              <a:t>자음을 첫소리로 하는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ㅖ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는 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ㅔ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로도 발음한다</a:t>
            </a:r>
            <a:r>
              <a:rPr lang="en-US" altLang="ko-KR" sz="2800" dirty="0" smtClean="0"/>
              <a:t>.)</a:t>
            </a:r>
          </a:p>
          <a:p>
            <a:endParaRPr lang="en-US" altLang="ko-KR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54826" y="1647152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귀띔</a:t>
            </a:r>
            <a:r>
              <a:rPr lang="en-US" altLang="ko-KR" sz="2800" dirty="0" smtClean="0"/>
              <a:t>[       ],   </a:t>
            </a:r>
            <a:r>
              <a:rPr lang="ko-KR" altLang="en-US" sz="2800" dirty="0" err="1" smtClean="0"/>
              <a:t>닁큼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띄다</a:t>
            </a:r>
            <a:r>
              <a:rPr lang="en-US" altLang="ko-KR" sz="2800" dirty="0" smtClean="0"/>
              <a:t>[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무늬</a:t>
            </a:r>
            <a:r>
              <a:rPr lang="en-US" altLang="ko-KR" sz="2800" dirty="0" smtClean="0"/>
              <a:t>[       ],   </a:t>
            </a:r>
            <a:r>
              <a:rPr lang="ko-KR" altLang="en-US" sz="2800" dirty="0" smtClean="0"/>
              <a:t>씌어</a:t>
            </a:r>
            <a:r>
              <a:rPr lang="en-US" altLang="ko-KR" sz="2800" dirty="0" smtClean="0"/>
              <a:t>[      ],   </a:t>
            </a:r>
            <a:r>
              <a:rPr lang="ko-KR" altLang="en-US" sz="2800" dirty="0" err="1" smtClean="0"/>
              <a:t>여늬</a:t>
            </a:r>
            <a:r>
              <a:rPr lang="en-US" altLang="ko-KR" sz="2800" dirty="0" smtClean="0"/>
              <a:t>[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유희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遊戱</a:t>
            </a:r>
            <a:r>
              <a:rPr lang="en-US" altLang="ko-KR" sz="2800" dirty="0" smtClean="0"/>
              <a:t>)[       ],   </a:t>
            </a:r>
            <a:r>
              <a:rPr lang="ko-KR" altLang="en-US" sz="2800" dirty="0" smtClean="0"/>
              <a:t>희망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希望</a:t>
            </a:r>
            <a:r>
              <a:rPr lang="en-US" altLang="ko-KR" sz="2800" dirty="0" smtClean="0"/>
              <a:t>)[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늴리리</a:t>
            </a:r>
            <a:r>
              <a:rPr lang="en-US" altLang="ko-KR" sz="2800" dirty="0" smtClean="0"/>
              <a:t>[          ],   </a:t>
            </a:r>
            <a:r>
              <a:rPr lang="ko-KR" altLang="en-US" sz="2800" dirty="0" smtClean="0"/>
              <a:t>띄어쓰기</a:t>
            </a:r>
            <a:r>
              <a:rPr lang="en-US" altLang="ko-KR" sz="2800" dirty="0" smtClean="0"/>
              <a:t>[            ],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희미하다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稀微</a:t>
            </a:r>
            <a:r>
              <a:rPr lang="en-US" altLang="ko-KR" sz="2800" dirty="0" smtClean="0"/>
              <a:t>-)[             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20955"/>
            <a:ext cx="82089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C00000"/>
                </a:solidFill>
              </a:rPr>
              <a:t>(3)</a:t>
            </a:r>
            <a:r>
              <a:rPr lang="ko-KR" altLang="en-US" sz="3200" dirty="0" smtClean="0">
                <a:solidFill>
                  <a:srgbClr val="C00000"/>
                </a:solidFill>
              </a:rPr>
              <a:t>다만 </a:t>
            </a:r>
            <a:r>
              <a:rPr lang="en-US" altLang="ko-KR" sz="3200" dirty="0" smtClean="0">
                <a:solidFill>
                  <a:srgbClr val="C00000"/>
                </a:solidFill>
              </a:rPr>
              <a:t>3. </a:t>
            </a:r>
            <a:r>
              <a:rPr lang="ko-KR" altLang="en-US" sz="3200" dirty="0" smtClean="0">
                <a:solidFill>
                  <a:srgbClr val="C00000"/>
                </a:solidFill>
              </a:rPr>
              <a:t>자음을 첫소리로 가지고 있는 음절의 </a:t>
            </a:r>
            <a:r>
              <a:rPr lang="en-US" altLang="ko-KR" sz="3200" dirty="0" smtClean="0">
                <a:solidFill>
                  <a:srgbClr val="C00000"/>
                </a:solidFill>
              </a:rPr>
              <a:t>‘</a:t>
            </a:r>
            <a:r>
              <a:rPr lang="ko-KR" altLang="en-US" sz="3200" dirty="0" err="1" smtClean="0">
                <a:solidFill>
                  <a:srgbClr val="C00000"/>
                </a:solidFill>
              </a:rPr>
              <a:t>ㅢ</a:t>
            </a:r>
            <a:r>
              <a:rPr lang="en-US" altLang="ko-KR" sz="3200" dirty="0" smtClean="0">
                <a:solidFill>
                  <a:srgbClr val="C00000"/>
                </a:solidFill>
              </a:rPr>
              <a:t>’</a:t>
            </a:r>
            <a:r>
              <a:rPr lang="ko-KR" altLang="en-US" sz="3200" dirty="0" smtClean="0"/>
              <a:t>는 </a:t>
            </a:r>
            <a:r>
              <a:rPr lang="en-US" altLang="ko-KR" sz="3200" dirty="0"/>
              <a:t>[</a:t>
            </a:r>
            <a:r>
              <a:rPr lang="ko-KR" altLang="en-US" sz="3200" dirty="0" err="1"/>
              <a:t>ㅣ</a:t>
            </a:r>
            <a:r>
              <a:rPr lang="en-US" altLang="ko-KR" sz="3200" dirty="0"/>
              <a:t>]</a:t>
            </a:r>
            <a:r>
              <a:rPr lang="ko-KR" altLang="en-US" sz="3200" dirty="0"/>
              <a:t>로 발음한다</a:t>
            </a:r>
            <a:r>
              <a:rPr lang="en-US" altLang="ko-KR" sz="3200" dirty="0"/>
              <a:t>. </a:t>
            </a:r>
          </a:p>
          <a:p>
            <a:endParaRPr lang="ko-KR" alt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2344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귀띔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귀띰</a:t>
            </a:r>
            <a:r>
              <a:rPr lang="en-US" altLang="ko-KR" sz="2800" dirty="0" smtClean="0"/>
              <a:t>],   </a:t>
            </a:r>
            <a:r>
              <a:rPr lang="ko-KR" altLang="en-US" sz="2800" dirty="0" err="1" smtClean="0"/>
              <a:t>닁큼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닝큼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띄다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띠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다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무늬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무니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씌어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씨어</a:t>
            </a:r>
            <a:r>
              <a:rPr lang="en-US" altLang="ko-KR" sz="2800" dirty="0" smtClean="0"/>
              <a:t>],   </a:t>
            </a:r>
            <a:r>
              <a:rPr lang="ko-KR" altLang="en-US" sz="2800" dirty="0" err="1" smtClean="0"/>
              <a:t>여늬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여니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유희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遊戱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유히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희망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希望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히망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늴리리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닐리리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띄어쓰기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띠어쓰기</a:t>
            </a:r>
            <a:r>
              <a:rPr lang="en-US" altLang="ko-KR" sz="2800" dirty="0" smtClean="0"/>
              <a:t>],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희미하다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稀微</a:t>
            </a:r>
            <a:r>
              <a:rPr lang="en-US" altLang="ko-KR" sz="2800" dirty="0" smtClean="0"/>
              <a:t>-)[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히미하다</a:t>
            </a:r>
            <a:r>
              <a:rPr lang="en-US" altLang="ko-KR" sz="2800" dirty="0" smtClean="0"/>
              <a:t>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C00000"/>
                </a:solidFill>
              </a:rPr>
              <a:t>(3)</a:t>
            </a:r>
            <a:r>
              <a:rPr lang="ko-KR" altLang="en-US" sz="3200" dirty="0">
                <a:solidFill>
                  <a:srgbClr val="C00000"/>
                </a:solidFill>
              </a:rPr>
              <a:t>다만 </a:t>
            </a:r>
            <a:r>
              <a:rPr lang="en-US" altLang="ko-KR" sz="3200" dirty="0">
                <a:solidFill>
                  <a:srgbClr val="C00000"/>
                </a:solidFill>
              </a:rPr>
              <a:t>3. </a:t>
            </a:r>
            <a:r>
              <a:rPr lang="ko-KR" altLang="en-US" sz="3200" dirty="0" smtClean="0">
                <a:solidFill>
                  <a:srgbClr val="C00000"/>
                </a:solidFill>
              </a:rPr>
              <a:t>자음을 첫소리로 가지고 있는 음절의 </a:t>
            </a:r>
            <a:r>
              <a:rPr lang="en-US" altLang="ko-KR" sz="3200" dirty="0" smtClean="0">
                <a:solidFill>
                  <a:srgbClr val="C00000"/>
                </a:solidFill>
              </a:rPr>
              <a:t>‘</a:t>
            </a:r>
            <a:r>
              <a:rPr lang="ko-KR" altLang="en-US" sz="3200" dirty="0" err="1" smtClean="0">
                <a:solidFill>
                  <a:srgbClr val="C00000"/>
                </a:solidFill>
              </a:rPr>
              <a:t>ㅢ</a:t>
            </a:r>
            <a:r>
              <a:rPr lang="en-US" altLang="ko-KR" sz="3200" dirty="0" smtClean="0">
                <a:solidFill>
                  <a:srgbClr val="C00000"/>
                </a:solidFill>
              </a:rPr>
              <a:t>’</a:t>
            </a:r>
            <a:r>
              <a:rPr lang="ko-KR" altLang="en-US" sz="3200" dirty="0" smtClean="0"/>
              <a:t>는 </a:t>
            </a:r>
            <a:r>
              <a:rPr lang="en-US" altLang="ko-KR" sz="3200" dirty="0"/>
              <a:t>[</a:t>
            </a:r>
            <a:r>
              <a:rPr lang="ko-KR" altLang="en-US" sz="3200" dirty="0" err="1"/>
              <a:t>ㅣ</a:t>
            </a:r>
            <a:r>
              <a:rPr lang="en-US" altLang="ko-KR" sz="3200" dirty="0"/>
              <a:t>]</a:t>
            </a:r>
            <a:r>
              <a:rPr lang="ko-KR" altLang="en-US" sz="3200" dirty="0"/>
              <a:t>로 발음한다</a:t>
            </a:r>
            <a:r>
              <a:rPr lang="en-US" altLang="ko-KR" sz="3200" dirty="0"/>
              <a:t>. </a:t>
            </a:r>
          </a:p>
          <a:p>
            <a:endParaRPr lang="ko-KR" alt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0648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강의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講義</a:t>
            </a:r>
            <a:r>
              <a:rPr lang="en-US" altLang="ko-KR" sz="2800" dirty="0" smtClean="0"/>
              <a:t>)[                 ],  </a:t>
            </a:r>
            <a:r>
              <a:rPr lang="ko-KR" altLang="en-US" sz="2800" dirty="0" smtClean="0"/>
              <a:t>거의</a:t>
            </a:r>
            <a:r>
              <a:rPr lang="en-US" altLang="ko-KR" sz="2800" dirty="0" smtClean="0"/>
              <a:t>[          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건의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建議</a:t>
            </a:r>
            <a:r>
              <a:rPr lang="en-US" altLang="ko-KR" sz="2800" dirty="0" smtClean="0"/>
              <a:t>)[                 ],  </a:t>
            </a:r>
            <a:r>
              <a:rPr lang="ko-KR" altLang="en-US" sz="2800" dirty="0" smtClean="0"/>
              <a:t>광의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廣義</a:t>
            </a:r>
            <a:r>
              <a:rPr lang="en-US" altLang="ko-KR" sz="2800" dirty="0" smtClean="0"/>
              <a:t>)[        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선의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善意</a:t>
            </a:r>
            <a:r>
              <a:rPr lang="en-US" altLang="ko-KR" sz="2800" dirty="0" smtClean="0"/>
              <a:t>)[                 ],  </a:t>
            </a:r>
            <a:r>
              <a:rPr lang="ko-KR" altLang="en-US" sz="2800" dirty="0" smtClean="0"/>
              <a:t>실의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失意</a:t>
            </a:r>
            <a:r>
              <a:rPr lang="en-US" altLang="ko-KR" sz="2800" dirty="0" smtClean="0"/>
              <a:t>)[        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심의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審議</a:t>
            </a:r>
            <a:r>
              <a:rPr lang="en-US" altLang="ko-KR" sz="2800" dirty="0" smtClean="0"/>
              <a:t>)[                 ],   </a:t>
            </a:r>
            <a:r>
              <a:rPr lang="ko-KR" altLang="en-US" sz="2800" dirty="0" smtClean="0"/>
              <a:t>열의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熱意</a:t>
            </a:r>
            <a:r>
              <a:rPr lang="en-US" altLang="ko-KR" sz="2800" dirty="0" smtClean="0"/>
              <a:t>)[        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예의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禮儀</a:t>
            </a:r>
            <a:r>
              <a:rPr lang="en-US" altLang="ko-KR" sz="2800" dirty="0" smtClean="0"/>
              <a:t>)[                 ],  </a:t>
            </a:r>
            <a:r>
              <a:rPr lang="ko-KR" altLang="en-US" sz="2800" dirty="0" smtClean="0"/>
              <a:t>주의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注意</a:t>
            </a:r>
            <a:r>
              <a:rPr lang="en-US" altLang="ko-KR" sz="2800" dirty="0" smtClean="0"/>
              <a:t>)[                ],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공산주의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共産主義</a:t>
            </a:r>
            <a:r>
              <a:rPr lang="en-US" altLang="ko-KR" sz="2800" dirty="0" smtClean="0"/>
              <a:t>)[                            ] </a:t>
            </a:r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>
                <a:solidFill>
                  <a:srgbClr val="C00000"/>
                </a:solidFill>
              </a:rPr>
              <a:t>(4)-1. </a:t>
            </a:r>
            <a:r>
              <a:rPr lang="ko-KR" altLang="en-US" sz="3200" dirty="0" smtClean="0">
                <a:solidFill>
                  <a:srgbClr val="C00000"/>
                </a:solidFill>
              </a:rPr>
              <a:t>다만 </a:t>
            </a:r>
            <a:r>
              <a:rPr lang="en-US" altLang="ko-KR" sz="3200" dirty="0">
                <a:solidFill>
                  <a:srgbClr val="C00000"/>
                </a:solidFill>
              </a:rPr>
              <a:t>4. </a:t>
            </a:r>
            <a:r>
              <a:rPr lang="ko-KR" altLang="en-US" sz="3200" dirty="0" smtClean="0"/>
              <a:t>단어의 </a:t>
            </a:r>
            <a:r>
              <a:rPr lang="ko-KR" altLang="en-US" sz="3200" dirty="0" smtClean="0">
                <a:solidFill>
                  <a:srgbClr val="C00000"/>
                </a:solidFill>
              </a:rPr>
              <a:t>첫 음절 이외의 </a:t>
            </a:r>
            <a:r>
              <a:rPr lang="en-US" altLang="ko-KR" sz="3200" dirty="0" smtClean="0">
                <a:solidFill>
                  <a:srgbClr val="C00000"/>
                </a:solidFill>
              </a:rPr>
              <a:t>‘</a:t>
            </a:r>
            <a:r>
              <a:rPr lang="ko-KR" altLang="en-US" sz="3200" dirty="0" smtClean="0">
                <a:solidFill>
                  <a:srgbClr val="C00000"/>
                </a:solidFill>
              </a:rPr>
              <a:t>의</a:t>
            </a:r>
            <a:r>
              <a:rPr lang="en-US" altLang="ko-KR" sz="3200" dirty="0" smtClean="0">
                <a:solidFill>
                  <a:srgbClr val="C00000"/>
                </a:solidFill>
              </a:rPr>
              <a:t>’</a:t>
            </a:r>
            <a:r>
              <a:rPr lang="ko-KR" altLang="en-US" sz="3200" dirty="0" smtClean="0"/>
              <a:t>는 </a:t>
            </a:r>
            <a:r>
              <a:rPr lang="en-US" altLang="ko-KR" sz="3200" dirty="0" smtClean="0"/>
              <a:t>[</a:t>
            </a:r>
            <a:r>
              <a:rPr lang="ko-KR" altLang="en-US" sz="3200" dirty="0" err="1" smtClean="0"/>
              <a:t>ㅣ</a:t>
            </a:r>
            <a:r>
              <a:rPr lang="en-US" altLang="ko-KR" sz="3200" dirty="0" smtClean="0"/>
              <a:t>]</a:t>
            </a:r>
            <a:r>
              <a:rPr lang="ko-KR" altLang="en-US" sz="3200" dirty="0" smtClean="0"/>
              <a:t>로 발음함도 허용한다</a:t>
            </a:r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0648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강의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講義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강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의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강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이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거의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거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의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거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이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건의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建議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거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늬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거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니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광의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廣義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광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의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광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이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선의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善意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서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늬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서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니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실의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失意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시릐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시리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심의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審議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시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믜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시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미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열의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熱意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여릐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여리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예의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禮儀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예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의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예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이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주의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注意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주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의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주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이</a:t>
            </a:r>
            <a:r>
              <a:rPr lang="en-US" altLang="ko-KR" sz="2800" dirty="0" smtClean="0"/>
              <a:t>],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공산주의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共産主義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공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산주의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공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산주이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C00000"/>
                </a:solidFill>
              </a:rPr>
              <a:t>(4)-1. </a:t>
            </a:r>
            <a:r>
              <a:rPr lang="ko-KR" altLang="en-US" sz="3200" dirty="0">
                <a:solidFill>
                  <a:srgbClr val="C00000"/>
                </a:solidFill>
              </a:rPr>
              <a:t>다만 </a:t>
            </a:r>
            <a:r>
              <a:rPr lang="en-US" altLang="ko-KR" sz="3200" dirty="0">
                <a:solidFill>
                  <a:srgbClr val="C00000"/>
                </a:solidFill>
              </a:rPr>
              <a:t>4. </a:t>
            </a:r>
            <a:r>
              <a:rPr lang="ko-KR" altLang="en-US" sz="3200" dirty="0" smtClean="0"/>
              <a:t>단어의 </a:t>
            </a:r>
            <a:r>
              <a:rPr lang="ko-KR" altLang="en-US" sz="3200" dirty="0" smtClean="0">
                <a:solidFill>
                  <a:srgbClr val="C00000"/>
                </a:solidFill>
              </a:rPr>
              <a:t>첫 음절 이외의 </a:t>
            </a:r>
            <a:r>
              <a:rPr lang="en-US" altLang="ko-KR" sz="3200" dirty="0" smtClean="0">
                <a:solidFill>
                  <a:srgbClr val="C00000"/>
                </a:solidFill>
              </a:rPr>
              <a:t>‘</a:t>
            </a:r>
            <a:r>
              <a:rPr lang="ko-KR" altLang="en-US" sz="3200" dirty="0" smtClean="0">
                <a:solidFill>
                  <a:srgbClr val="C00000"/>
                </a:solidFill>
              </a:rPr>
              <a:t>의</a:t>
            </a:r>
            <a:r>
              <a:rPr lang="en-US" altLang="ko-KR" sz="3200" dirty="0" smtClean="0">
                <a:solidFill>
                  <a:srgbClr val="C00000"/>
                </a:solidFill>
              </a:rPr>
              <a:t>’</a:t>
            </a:r>
            <a:r>
              <a:rPr lang="ko-KR" altLang="en-US" sz="3200" dirty="0" smtClean="0"/>
              <a:t>는 </a:t>
            </a:r>
            <a:r>
              <a:rPr lang="en-US" altLang="ko-KR" sz="3200" dirty="0" smtClean="0"/>
              <a:t>[</a:t>
            </a:r>
            <a:r>
              <a:rPr lang="ko-KR" altLang="en-US" sz="3200" dirty="0" err="1" smtClean="0"/>
              <a:t>ㅣ</a:t>
            </a:r>
            <a:r>
              <a:rPr lang="en-US" altLang="ko-KR" sz="3200" dirty="0" smtClean="0"/>
              <a:t>]</a:t>
            </a:r>
            <a:r>
              <a:rPr lang="ko-KR" altLang="en-US" sz="3200" dirty="0" smtClean="0"/>
              <a:t>로 발음함도 허용한다</a:t>
            </a:r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0648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별의별</a:t>
            </a:r>
            <a:r>
              <a:rPr lang="en-US" altLang="ko-KR" sz="2800" dirty="0" smtClean="0"/>
              <a:t>[                     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우리의</a:t>
            </a:r>
            <a:r>
              <a:rPr lang="en-US" altLang="ko-KR" sz="2800" dirty="0" smtClean="0"/>
              <a:t>[                     ]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강의의</a:t>
            </a:r>
            <a:r>
              <a:rPr lang="en-US" altLang="ko-KR" sz="2800" dirty="0" smtClean="0"/>
              <a:t>[                       ]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민주주의의</a:t>
            </a:r>
            <a:r>
              <a:rPr lang="en-US" altLang="ko-KR" sz="2800" dirty="0" smtClean="0"/>
              <a:t>[                                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C00000"/>
                </a:solidFill>
              </a:rPr>
              <a:t>(4</a:t>
            </a:r>
            <a:r>
              <a:rPr lang="en-US" altLang="ko-KR" sz="3200" dirty="0" smtClean="0">
                <a:solidFill>
                  <a:srgbClr val="C00000"/>
                </a:solidFill>
              </a:rPr>
              <a:t>)-2. </a:t>
            </a:r>
            <a:r>
              <a:rPr lang="ko-KR" altLang="en-US" sz="3200" dirty="0">
                <a:solidFill>
                  <a:srgbClr val="C00000"/>
                </a:solidFill>
              </a:rPr>
              <a:t>다만 </a:t>
            </a:r>
            <a:r>
              <a:rPr lang="en-US" altLang="ko-KR" sz="3200" dirty="0">
                <a:solidFill>
                  <a:srgbClr val="C00000"/>
                </a:solidFill>
              </a:rPr>
              <a:t>4. </a:t>
            </a:r>
            <a:r>
              <a:rPr lang="ko-KR" altLang="en-US" sz="3200" dirty="0" smtClean="0">
                <a:solidFill>
                  <a:srgbClr val="C00000"/>
                </a:solidFill>
              </a:rPr>
              <a:t>조사 </a:t>
            </a:r>
            <a:r>
              <a:rPr lang="en-US" altLang="ko-KR" sz="3200" dirty="0" smtClean="0">
                <a:solidFill>
                  <a:srgbClr val="C00000"/>
                </a:solidFill>
              </a:rPr>
              <a:t>‘</a:t>
            </a:r>
            <a:r>
              <a:rPr lang="ko-KR" altLang="en-US" sz="3200" dirty="0" smtClean="0">
                <a:solidFill>
                  <a:srgbClr val="C00000"/>
                </a:solidFill>
              </a:rPr>
              <a:t>의</a:t>
            </a:r>
            <a:r>
              <a:rPr lang="en-US" altLang="ko-KR" sz="3200" dirty="0" smtClean="0">
                <a:solidFill>
                  <a:srgbClr val="C00000"/>
                </a:solidFill>
              </a:rPr>
              <a:t>’</a:t>
            </a:r>
            <a:r>
              <a:rPr lang="ko-KR" altLang="en-US" sz="3200" dirty="0" smtClean="0"/>
              <a:t>는 </a:t>
            </a:r>
            <a:r>
              <a:rPr lang="en-US" altLang="ko-KR" sz="3200" dirty="0" smtClean="0"/>
              <a:t>[</a:t>
            </a:r>
            <a:r>
              <a:rPr lang="ko-KR" altLang="en-US" sz="3200" dirty="0" err="1" smtClean="0"/>
              <a:t>ㅔ</a:t>
            </a:r>
            <a:r>
              <a:rPr lang="en-US" altLang="ko-KR" sz="3200" dirty="0" smtClean="0"/>
              <a:t>]</a:t>
            </a:r>
            <a:r>
              <a:rPr lang="ko-KR" altLang="en-US" sz="3200" dirty="0" smtClean="0"/>
              <a:t>로 발음함도 허용한다</a:t>
            </a:r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>
                <a:latin typeface="+mn-ea"/>
                <a:ea typeface="+mn-ea"/>
              </a:rPr>
              <a:t>국어의 </a:t>
            </a:r>
            <a:r>
              <a:rPr lang="en-US" altLang="ko-KR" dirty="0" smtClean="0">
                <a:latin typeface="+mn-ea"/>
                <a:ea typeface="+mn-ea"/>
              </a:rPr>
              <a:t>4</a:t>
            </a:r>
            <a:r>
              <a:rPr lang="ko-KR" altLang="en-US" dirty="0" smtClean="0">
                <a:latin typeface="+mn-ea"/>
                <a:ea typeface="+mn-ea"/>
              </a:rPr>
              <a:t>대 어문규정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en-US" altLang="ko-KR" sz="3200" dirty="0" smtClean="0">
                <a:latin typeface="+mn-ea"/>
              </a:rPr>
              <a:t>1. </a:t>
            </a:r>
            <a:r>
              <a:rPr lang="ko-KR" altLang="en-US" sz="3600" dirty="0" smtClean="0">
                <a:latin typeface="+mn-ea"/>
              </a:rPr>
              <a:t>한글맞춤법</a:t>
            </a:r>
            <a:endParaRPr lang="en-US" altLang="ko-KR" sz="3600" dirty="0" smtClean="0">
              <a:latin typeface="+mn-ea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en-US" altLang="ko-KR" sz="3600" dirty="0" smtClean="0">
                <a:latin typeface="+mn-ea"/>
              </a:rPr>
              <a:t>2. </a:t>
            </a:r>
            <a:r>
              <a:rPr lang="ko-KR" altLang="en-US" sz="3600" dirty="0" smtClean="0">
                <a:latin typeface="+mn-ea"/>
              </a:rPr>
              <a:t>표준어규정</a:t>
            </a:r>
            <a:r>
              <a:rPr lang="en-US" altLang="ko-KR" sz="3600" dirty="0" smtClean="0">
                <a:latin typeface="+mn-ea"/>
              </a:rPr>
              <a:t>-</a:t>
            </a:r>
            <a:r>
              <a:rPr lang="en-US" altLang="ko-KR" sz="2800" dirty="0" smtClean="0">
                <a:latin typeface="+mn-ea"/>
              </a:rPr>
              <a:t>1</a:t>
            </a:r>
            <a:r>
              <a:rPr lang="ko-KR" altLang="en-US" sz="2800" dirty="0" smtClean="0">
                <a:latin typeface="+mn-ea"/>
              </a:rPr>
              <a:t>부 </a:t>
            </a:r>
            <a:r>
              <a:rPr lang="en-US" altLang="ko-KR" sz="2800" dirty="0" smtClean="0">
                <a:latin typeface="+mn-ea"/>
              </a:rPr>
              <a:t>:</a:t>
            </a:r>
            <a:r>
              <a:rPr lang="ko-KR" altLang="en-US" sz="2800" dirty="0" smtClean="0">
                <a:latin typeface="+mn-ea"/>
              </a:rPr>
              <a:t>표준어사정원칙</a:t>
            </a:r>
            <a:endParaRPr lang="en-US" altLang="ko-KR" sz="2800" dirty="0" smtClean="0">
              <a:latin typeface="+mn-ea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en-US" altLang="ko-KR" sz="2800" dirty="0">
                <a:latin typeface="+mn-ea"/>
              </a:rPr>
              <a:t> </a:t>
            </a:r>
            <a:r>
              <a:rPr lang="en-US" altLang="ko-KR" sz="2800" dirty="0" smtClean="0">
                <a:latin typeface="+mn-ea"/>
              </a:rPr>
              <a:t>                           2</a:t>
            </a:r>
            <a:r>
              <a:rPr lang="ko-KR" altLang="en-US" sz="2800" dirty="0" smtClean="0">
                <a:latin typeface="+mn-ea"/>
              </a:rPr>
              <a:t>부</a:t>
            </a:r>
            <a:r>
              <a:rPr lang="en-US" altLang="ko-KR" sz="2800" dirty="0" smtClean="0">
                <a:latin typeface="+mn-ea"/>
              </a:rPr>
              <a:t>: </a:t>
            </a:r>
            <a:r>
              <a:rPr lang="ko-KR" altLang="en-US" sz="2800" dirty="0" smtClean="0">
                <a:latin typeface="+mn-ea"/>
              </a:rPr>
              <a:t>표준발음법</a:t>
            </a:r>
            <a:endParaRPr lang="en-US" altLang="ko-KR" sz="2800" dirty="0" smtClean="0">
              <a:latin typeface="+mn-ea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en-US" altLang="ko-KR" sz="3600" dirty="0" smtClean="0">
                <a:latin typeface="+mn-ea"/>
              </a:rPr>
              <a:t>3. </a:t>
            </a:r>
            <a:r>
              <a:rPr lang="ko-KR" altLang="en-US" sz="3600" dirty="0" smtClean="0">
                <a:latin typeface="+mn-ea"/>
              </a:rPr>
              <a:t>외래어 표기법</a:t>
            </a:r>
            <a:endParaRPr lang="en-US" altLang="ko-KR" sz="3600" dirty="0" smtClean="0">
              <a:latin typeface="+mn-ea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en-US" altLang="ko-KR" sz="3600" dirty="0" smtClean="0">
                <a:latin typeface="+mn-ea"/>
              </a:rPr>
              <a:t>4. </a:t>
            </a:r>
            <a:r>
              <a:rPr lang="ko-KR" altLang="en-US" sz="3600" dirty="0" smtClean="0">
                <a:latin typeface="+mn-ea"/>
              </a:rPr>
              <a:t>국어의 로마자 표기법</a:t>
            </a:r>
            <a:endParaRPr lang="en-US" altLang="ko-KR" sz="36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4959277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2344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별의별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벼릐별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벼레별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우리의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우리의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우리에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강의의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강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의의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강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이에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민주주의의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민주주의의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민주주이에</a:t>
            </a:r>
            <a:r>
              <a:rPr lang="en-US" altLang="ko-KR" sz="2800" dirty="0" smtClean="0"/>
              <a:t>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C00000"/>
                </a:solidFill>
              </a:rPr>
              <a:t>(4</a:t>
            </a:r>
            <a:r>
              <a:rPr lang="en-US" altLang="ko-KR" sz="3200" dirty="0" smtClean="0">
                <a:solidFill>
                  <a:srgbClr val="C00000"/>
                </a:solidFill>
              </a:rPr>
              <a:t>)-2. </a:t>
            </a:r>
            <a:r>
              <a:rPr lang="ko-KR" altLang="en-US" sz="3200" dirty="0">
                <a:solidFill>
                  <a:srgbClr val="C00000"/>
                </a:solidFill>
              </a:rPr>
              <a:t>다만 </a:t>
            </a:r>
            <a:r>
              <a:rPr lang="en-US" altLang="ko-KR" sz="3200" dirty="0">
                <a:solidFill>
                  <a:srgbClr val="C00000"/>
                </a:solidFill>
              </a:rPr>
              <a:t>4. </a:t>
            </a:r>
            <a:r>
              <a:rPr lang="ko-KR" altLang="en-US" sz="3200" dirty="0" smtClean="0">
                <a:solidFill>
                  <a:srgbClr val="C00000"/>
                </a:solidFill>
              </a:rPr>
              <a:t>조사 </a:t>
            </a:r>
            <a:r>
              <a:rPr lang="en-US" altLang="ko-KR" sz="3200" dirty="0" smtClean="0">
                <a:solidFill>
                  <a:srgbClr val="C00000"/>
                </a:solidFill>
              </a:rPr>
              <a:t>‘</a:t>
            </a:r>
            <a:r>
              <a:rPr lang="ko-KR" altLang="en-US" sz="3200" dirty="0" smtClean="0">
                <a:solidFill>
                  <a:srgbClr val="C00000"/>
                </a:solidFill>
              </a:rPr>
              <a:t>의</a:t>
            </a:r>
            <a:r>
              <a:rPr lang="en-US" altLang="ko-KR" sz="3200" dirty="0" smtClean="0">
                <a:solidFill>
                  <a:srgbClr val="C00000"/>
                </a:solidFill>
              </a:rPr>
              <a:t>’</a:t>
            </a:r>
            <a:r>
              <a:rPr lang="ko-KR" altLang="en-US" sz="3200" dirty="0" smtClean="0"/>
              <a:t>는 </a:t>
            </a:r>
            <a:r>
              <a:rPr lang="en-US" altLang="ko-KR" sz="3200" dirty="0" smtClean="0"/>
              <a:t>[</a:t>
            </a:r>
            <a:r>
              <a:rPr lang="ko-KR" altLang="en-US" sz="3200" dirty="0" err="1" smtClean="0"/>
              <a:t>ㅔ</a:t>
            </a:r>
            <a:r>
              <a:rPr lang="en-US" altLang="ko-KR" sz="3200" dirty="0" smtClean="0"/>
              <a:t>]</a:t>
            </a:r>
            <a:r>
              <a:rPr lang="ko-KR" altLang="en-US" sz="3200" dirty="0" smtClean="0"/>
              <a:t>로 발음함도 허용한다</a:t>
            </a:r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200"/>
              </a:lnSpc>
              <a:buNone/>
            </a:pPr>
            <a:r>
              <a:rPr lang="ko-KR" altLang="en-US" sz="2800" dirty="0" smtClean="0"/>
              <a:t>의미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意味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의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미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200"/>
              </a:lnSpc>
              <a:buNone/>
            </a:pPr>
            <a:r>
              <a:rPr lang="ko-KR" altLang="en-US" sz="2800" dirty="0" smtClean="0"/>
              <a:t>의학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醫學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의학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200"/>
              </a:lnSpc>
              <a:buNone/>
            </a:pPr>
            <a:r>
              <a:rPr lang="ko-KR" altLang="en-US" sz="2800" dirty="0" smtClean="0"/>
              <a:t>귀띔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귀띰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200"/>
              </a:lnSpc>
              <a:buNone/>
            </a:pPr>
            <a:r>
              <a:rPr lang="ko-KR" altLang="en-US" sz="2800" dirty="0" smtClean="0"/>
              <a:t>의외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意外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의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외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의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웨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200"/>
              </a:lnSpc>
              <a:buNone/>
            </a:pPr>
            <a:r>
              <a:rPr lang="ko-KR" altLang="en-US" sz="2800" dirty="0" smtClean="0"/>
              <a:t>의견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意見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의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견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200"/>
              </a:lnSpc>
              <a:buNone/>
            </a:pPr>
            <a:r>
              <a:rPr lang="ko-KR" altLang="en-US" sz="2800" dirty="0" smtClean="0"/>
              <a:t>의원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議員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의원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200"/>
              </a:lnSpc>
              <a:buNone/>
            </a:pPr>
            <a:r>
              <a:rPr lang="ko-KR" altLang="en-US" sz="2800" dirty="0" smtClean="0"/>
              <a:t>무의식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無意識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무의식</a:t>
            </a:r>
            <a:r>
              <a:rPr lang="en-US" altLang="ko-KR" sz="2800" dirty="0" smtClean="0"/>
              <a:t>/</a:t>
            </a:r>
            <a:r>
              <a:rPr lang="ko-KR" altLang="en-US" sz="2800" dirty="0" err="1" smtClean="0"/>
              <a:t>무이식</a:t>
            </a:r>
            <a:r>
              <a:rPr lang="en-US" altLang="ko-KR" sz="2800" dirty="0" smtClean="0"/>
              <a:t>]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/>
              <a:t>오용 사례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200"/>
              </a:lnSpc>
              <a:buNone/>
            </a:pPr>
            <a:r>
              <a:rPr lang="ko-KR" altLang="en-US" sz="2800" dirty="0" smtClean="0"/>
              <a:t>의미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意味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의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미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으미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200"/>
              </a:lnSpc>
              <a:buNone/>
            </a:pPr>
            <a:r>
              <a:rPr lang="ko-KR" altLang="en-US" sz="2800" dirty="0" smtClean="0"/>
              <a:t>의학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醫學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의학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으학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200"/>
              </a:lnSpc>
              <a:buNone/>
            </a:pPr>
            <a:r>
              <a:rPr lang="ko-KR" altLang="en-US" sz="2800" dirty="0" smtClean="0"/>
              <a:t>귀띔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귀띰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귀뜸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200"/>
              </a:lnSpc>
              <a:buNone/>
            </a:pPr>
            <a:r>
              <a:rPr lang="ko-KR" altLang="en-US" sz="2800" dirty="0" smtClean="0"/>
              <a:t>의외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意外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의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외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의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웨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으외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200"/>
              </a:lnSpc>
              <a:buNone/>
            </a:pPr>
            <a:r>
              <a:rPr lang="ko-KR" altLang="en-US" sz="2800" dirty="0" smtClean="0"/>
              <a:t>의견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意見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의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견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으견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200"/>
              </a:lnSpc>
              <a:buNone/>
            </a:pPr>
            <a:r>
              <a:rPr lang="ko-KR" altLang="en-US" sz="2800" dirty="0" smtClean="0"/>
              <a:t>의원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議員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의원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으원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200"/>
              </a:lnSpc>
              <a:buNone/>
            </a:pPr>
            <a:r>
              <a:rPr lang="ko-KR" altLang="en-US" sz="2800" dirty="0" smtClean="0"/>
              <a:t>무의식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無意識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무의식</a:t>
            </a:r>
            <a:r>
              <a:rPr lang="en-US" altLang="ko-KR" sz="2800" dirty="0" smtClean="0"/>
              <a:t>/</a:t>
            </a:r>
            <a:r>
              <a:rPr lang="ko-KR" altLang="en-US" sz="2800" dirty="0" err="1" smtClean="0"/>
              <a:t>무이식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무으식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/>
              <a:t>오용 사례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94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600" dirty="0"/>
              <a:t>표준발음법</a:t>
            </a:r>
            <a:r>
              <a:rPr lang="ko-KR" altLang="en-US" sz="2400" dirty="0"/>
              <a:t> </a:t>
            </a:r>
            <a:r>
              <a:rPr lang="ko-KR" altLang="en-US" sz="2600" dirty="0" smtClean="0"/>
              <a:t>제</a:t>
            </a:r>
            <a:r>
              <a:rPr lang="en-US" altLang="ko-KR" sz="2600" dirty="0" smtClean="0"/>
              <a:t>2</a:t>
            </a:r>
            <a:r>
              <a:rPr lang="ko-KR" altLang="en-US" sz="2600" dirty="0" smtClean="0"/>
              <a:t>장 자음과 모음</a:t>
            </a:r>
            <a:endParaRPr lang="en-US" altLang="ko-KR" sz="2600" dirty="0" smtClean="0"/>
          </a:p>
          <a:p>
            <a:pPr>
              <a:buNone/>
            </a:pPr>
            <a:r>
              <a:rPr lang="ko-KR" altLang="en-US" sz="2600" dirty="0" smtClean="0"/>
              <a:t>제</a:t>
            </a:r>
            <a:r>
              <a:rPr lang="en-US" altLang="ko-KR" sz="2600" dirty="0" smtClean="0"/>
              <a:t>4</a:t>
            </a:r>
            <a:r>
              <a:rPr lang="ko-KR" altLang="en-US" sz="2600" dirty="0" smtClean="0"/>
              <a:t>항 </a:t>
            </a:r>
            <a:r>
              <a:rPr lang="en-US" altLang="ko-KR" sz="2600" dirty="0" smtClean="0"/>
              <a:t>[</a:t>
            </a:r>
            <a:r>
              <a:rPr lang="ko-KR" altLang="en-US" sz="2600" dirty="0" smtClean="0"/>
              <a:t>붙임</a:t>
            </a:r>
            <a:r>
              <a:rPr lang="en-US" altLang="ko-KR" sz="2600" dirty="0" smtClean="0"/>
              <a:t>] ‘</a:t>
            </a:r>
            <a:r>
              <a:rPr lang="ko-KR" altLang="en-US" sz="2600" dirty="0" err="1" smtClean="0"/>
              <a:t>ㅚ</a:t>
            </a:r>
            <a:r>
              <a:rPr lang="en-US" altLang="ko-KR" sz="2600" dirty="0" smtClean="0"/>
              <a:t>, </a:t>
            </a:r>
            <a:r>
              <a:rPr lang="ko-KR" altLang="en-US" sz="2600" dirty="0" err="1" smtClean="0"/>
              <a:t>ㅟ</a:t>
            </a:r>
            <a:r>
              <a:rPr lang="en-US" altLang="ko-KR" sz="2600" dirty="0" smtClean="0"/>
              <a:t>’</a:t>
            </a:r>
            <a:r>
              <a:rPr lang="ko-KR" altLang="en-US" sz="2600" dirty="0" smtClean="0"/>
              <a:t>는 </a:t>
            </a:r>
            <a:r>
              <a:rPr lang="ko-KR" altLang="en-US" sz="2600" dirty="0" smtClean="0">
                <a:solidFill>
                  <a:srgbClr val="C00000"/>
                </a:solidFill>
              </a:rPr>
              <a:t>이중모음으로 발음할 수 있다</a:t>
            </a:r>
            <a:r>
              <a:rPr lang="en-US" altLang="ko-KR" sz="2600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endParaRPr lang="en-US" altLang="ko-KR" sz="2400" dirty="0" smtClean="0"/>
          </a:p>
          <a:p>
            <a:pPr>
              <a:lnSpc>
                <a:spcPts val="3800"/>
              </a:lnSpc>
              <a:buNone/>
            </a:pPr>
            <a:r>
              <a:rPr lang="ko-KR" altLang="en-US" sz="2800" dirty="0" smtClean="0"/>
              <a:t>개최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開催</a:t>
            </a:r>
            <a:r>
              <a:rPr lang="en-US" altLang="ko-KR" sz="2800" dirty="0" smtClean="0"/>
              <a:t>)[              ],   </a:t>
            </a:r>
            <a:r>
              <a:rPr lang="ko-KR" altLang="en-US" sz="2800" dirty="0" smtClean="0"/>
              <a:t>개회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開會</a:t>
            </a:r>
            <a:r>
              <a:rPr lang="en-US" altLang="ko-KR" sz="2800" dirty="0" smtClean="0"/>
              <a:t>)[              ], </a:t>
            </a:r>
          </a:p>
          <a:p>
            <a:pPr>
              <a:lnSpc>
                <a:spcPts val="3800"/>
              </a:lnSpc>
              <a:buNone/>
            </a:pPr>
            <a:r>
              <a:rPr lang="ko-KR" altLang="en-US" sz="2800" dirty="0" smtClean="0"/>
              <a:t>고뇌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苦惱</a:t>
            </a:r>
            <a:r>
              <a:rPr lang="en-US" altLang="ko-KR" sz="2800" dirty="0" smtClean="0"/>
              <a:t>)[              ],   </a:t>
            </a:r>
            <a:r>
              <a:rPr lang="ko-KR" altLang="en-US" sz="2800" dirty="0" smtClean="0"/>
              <a:t>과외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課外</a:t>
            </a:r>
            <a:r>
              <a:rPr lang="en-US" altLang="ko-KR" sz="2800" dirty="0" smtClean="0"/>
              <a:t>)[              ], </a:t>
            </a:r>
          </a:p>
          <a:p>
            <a:pPr>
              <a:lnSpc>
                <a:spcPts val="3800"/>
              </a:lnSpc>
              <a:buNone/>
            </a:pPr>
            <a:r>
              <a:rPr lang="ko-KR" altLang="en-US" sz="2800" dirty="0" smtClean="0"/>
              <a:t>괴뢰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傀儡</a:t>
            </a:r>
            <a:r>
              <a:rPr lang="en-US" altLang="ko-KR" sz="2800" dirty="0" smtClean="0"/>
              <a:t>)[              ],   </a:t>
            </a:r>
            <a:r>
              <a:rPr lang="ko-KR" altLang="en-US" sz="2800" dirty="0" smtClean="0"/>
              <a:t>괴물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怪物</a:t>
            </a:r>
            <a:r>
              <a:rPr lang="en-US" altLang="ko-KR" sz="2800" dirty="0" smtClean="0"/>
              <a:t>)[               ], </a:t>
            </a:r>
          </a:p>
          <a:p>
            <a:pPr>
              <a:lnSpc>
                <a:spcPts val="3800"/>
              </a:lnSpc>
              <a:buNone/>
            </a:pPr>
            <a:r>
              <a:rPr lang="ko-KR" altLang="en-US" sz="2800" dirty="0" smtClean="0"/>
              <a:t>국회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國會</a:t>
            </a:r>
            <a:r>
              <a:rPr lang="en-US" altLang="ko-KR" sz="2800" dirty="0" smtClean="0"/>
              <a:t>)[              ],   </a:t>
            </a:r>
            <a:r>
              <a:rPr lang="ko-KR" altLang="en-US" sz="2800" dirty="0" smtClean="0"/>
              <a:t>된장</a:t>
            </a:r>
            <a:r>
              <a:rPr lang="en-US" altLang="ko-KR" sz="2800" dirty="0" smtClean="0"/>
              <a:t>(-</a:t>
            </a:r>
            <a:r>
              <a:rPr lang="ko-KR" altLang="en-US" sz="2800" dirty="0" smtClean="0"/>
              <a:t>醬</a:t>
            </a:r>
            <a:r>
              <a:rPr lang="en-US" altLang="ko-KR" sz="2800" dirty="0" smtClean="0"/>
              <a:t>)[                ], </a:t>
            </a:r>
          </a:p>
          <a:p>
            <a:pPr>
              <a:lnSpc>
                <a:spcPts val="3800"/>
              </a:lnSpc>
              <a:buNone/>
            </a:pPr>
            <a:r>
              <a:rPr lang="ko-KR" altLang="en-US" sz="2800" dirty="0" smtClean="0"/>
              <a:t>괴로움</a:t>
            </a:r>
            <a:r>
              <a:rPr lang="en-US" altLang="ko-KR" sz="2800" dirty="0" smtClean="0"/>
              <a:t>[                     ],  </a:t>
            </a:r>
            <a:r>
              <a:rPr lang="ko-KR" altLang="en-US" sz="2800" dirty="0" smtClean="0"/>
              <a:t>산악회</a:t>
            </a:r>
            <a:r>
              <a:rPr lang="en-US" altLang="ko-KR" sz="2800" dirty="0" smtClean="0"/>
              <a:t>[                    ],</a:t>
            </a:r>
          </a:p>
          <a:p>
            <a:pPr>
              <a:lnSpc>
                <a:spcPts val="3800"/>
              </a:lnSpc>
              <a:buNone/>
            </a:pPr>
            <a:r>
              <a:rPr lang="ko-KR" altLang="en-US" sz="2800" dirty="0" smtClean="0"/>
              <a:t>괴괴하다</a:t>
            </a:r>
            <a:r>
              <a:rPr lang="en-US" altLang="ko-KR" sz="2800" dirty="0" smtClean="0"/>
              <a:t>[                          ], </a:t>
            </a:r>
          </a:p>
          <a:p>
            <a:pPr>
              <a:lnSpc>
                <a:spcPts val="3800"/>
              </a:lnSpc>
              <a:buNone/>
            </a:pPr>
            <a:r>
              <a:rPr lang="ko-KR" altLang="en-US" sz="2800" dirty="0" smtClean="0"/>
              <a:t>굉장하다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宏壯</a:t>
            </a:r>
            <a:r>
              <a:rPr lang="en-US" altLang="ko-KR" sz="2800" dirty="0" smtClean="0"/>
              <a:t>-)[                          ]</a:t>
            </a:r>
          </a:p>
          <a:p>
            <a:pPr>
              <a:lnSpc>
                <a:spcPts val="3800"/>
              </a:lnSpc>
              <a:buNone/>
            </a:pPr>
            <a:endParaRPr lang="ko-KR" alt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2. </a:t>
            </a:r>
            <a:r>
              <a:rPr lang="ko-KR" altLang="en-US" sz="3200" b="1" dirty="0" smtClean="0"/>
              <a:t>이중모음화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6093296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이중모음화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94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600" dirty="0"/>
              <a:t>표준발음법</a:t>
            </a:r>
            <a:r>
              <a:rPr lang="ko-KR" altLang="en-US" sz="2400" dirty="0"/>
              <a:t> </a:t>
            </a:r>
            <a:r>
              <a:rPr lang="ko-KR" altLang="en-US" sz="2600" dirty="0" smtClean="0"/>
              <a:t>제</a:t>
            </a:r>
            <a:r>
              <a:rPr lang="en-US" altLang="ko-KR" sz="2600" dirty="0" smtClean="0"/>
              <a:t>2</a:t>
            </a:r>
            <a:r>
              <a:rPr lang="ko-KR" altLang="en-US" sz="2600" dirty="0" smtClean="0"/>
              <a:t>장 자음과 모음</a:t>
            </a:r>
            <a:endParaRPr lang="en-US" altLang="ko-KR" sz="2600" dirty="0" smtClean="0"/>
          </a:p>
          <a:p>
            <a:pPr>
              <a:buNone/>
            </a:pPr>
            <a:r>
              <a:rPr lang="ko-KR" altLang="en-US" sz="2600" dirty="0" smtClean="0"/>
              <a:t>제</a:t>
            </a:r>
            <a:r>
              <a:rPr lang="en-US" altLang="ko-KR" sz="2600" dirty="0" smtClean="0"/>
              <a:t>4</a:t>
            </a:r>
            <a:r>
              <a:rPr lang="ko-KR" altLang="en-US" sz="2600" dirty="0" smtClean="0"/>
              <a:t>항 </a:t>
            </a:r>
            <a:r>
              <a:rPr lang="en-US" altLang="ko-KR" sz="2600" dirty="0" smtClean="0"/>
              <a:t>[</a:t>
            </a:r>
            <a:r>
              <a:rPr lang="ko-KR" altLang="en-US" sz="2600" dirty="0" smtClean="0"/>
              <a:t>붙임</a:t>
            </a:r>
            <a:r>
              <a:rPr lang="en-US" altLang="ko-KR" sz="2600" dirty="0" smtClean="0"/>
              <a:t>] </a:t>
            </a:r>
            <a:r>
              <a:rPr lang="ko-KR" altLang="en-US" sz="2600" dirty="0" smtClean="0"/>
              <a:t>‘</a:t>
            </a:r>
            <a:r>
              <a:rPr lang="ko-KR" altLang="en-US" sz="2600" dirty="0" err="1" smtClean="0"/>
              <a:t>ㅚ</a:t>
            </a:r>
            <a:r>
              <a:rPr lang="en-US" altLang="ko-KR" sz="2600" dirty="0" smtClean="0"/>
              <a:t>, </a:t>
            </a:r>
            <a:r>
              <a:rPr lang="ko-KR" altLang="en-US" sz="2600" dirty="0" err="1" smtClean="0"/>
              <a:t>ㅟ</a:t>
            </a:r>
            <a:r>
              <a:rPr lang="ko-KR" altLang="en-US" sz="2600" dirty="0" smtClean="0"/>
              <a:t>’는 </a:t>
            </a:r>
            <a:r>
              <a:rPr lang="ko-KR" altLang="en-US" sz="2600" dirty="0" smtClean="0">
                <a:solidFill>
                  <a:srgbClr val="C00000"/>
                </a:solidFill>
              </a:rPr>
              <a:t>이중모음으로 발음할 수 있다</a:t>
            </a:r>
            <a:r>
              <a:rPr lang="en-US" altLang="ko-KR" sz="2600" dirty="0" smtClean="0"/>
              <a:t>.</a:t>
            </a:r>
          </a:p>
          <a:p>
            <a:pPr>
              <a:buNone/>
            </a:pPr>
            <a:endParaRPr lang="en-US" altLang="ko-KR" sz="2400" dirty="0" smtClean="0"/>
          </a:p>
          <a:p>
            <a:pPr>
              <a:lnSpc>
                <a:spcPts val="3800"/>
              </a:lnSpc>
              <a:buNone/>
            </a:pPr>
            <a:r>
              <a:rPr lang="ko-KR" altLang="en-US" sz="2800" dirty="0" smtClean="0"/>
              <a:t>개최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開催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개최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개췌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개회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開會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개회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개훼</a:t>
            </a:r>
            <a:r>
              <a:rPr lang="en-US" altLang="ko-KR" sz="2800" dirty="0" smtClean="0"/>
              <a:t>], </a:t>
            </a:r>
          </a:p>
          <a:p>
            <a:pPr>
              <a:lnSpc>
                <a:spcPts val="3800"/>
              </a:lnSpc>
              <a:buNone/>
            </a:pPr>
            <a:r>
              <a:rPr lang="ko-KR" altLang="en-US" sz="2800" dirty="0" smtClean="0"/>
              <a:t>고뇌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苦惱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고뇌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고눼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과외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課外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과외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과웨</a:t>
            </a:r>
            <a:r>
              <a:rPr lang="en-US" altLang="ko-KR" sz="2800" dirty="0" smtClean="0"/>
              <a:t>], </a:t>
            </a:r>
          </a:p>
          <a:p>
            <a:pPr>
              <a:lnSpc>
                <a:spcPts val="3800"/>
              </a:lnSpc>
              <a:buNone/>
            </a:pPr>
            <a:r>
              <a:rPr lang="ko-KR" altLang="en-US" sz="2800" dirty="0" smtClean="0"/>
              <a:t>괴뢰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傀儡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괴뢰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궤뤠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괴물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怪物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괴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물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궤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물</a:t>
            </a:r>
            <a:r>
              <a:rPr lang="en-US" altLang="ko-KR" sz="2800" dirty="0" smtClean="0"/>
              <a:t>], </a:t>
            </a:r>
          </a:p>
          <a:p>
            <a:pPr>
              <a:lnSpc>
                <a:spcPts val="3800"/>
              </a:lnSpc>
              <a:buNone/>
            </a:pPr>
            <a:r>
              <a:rPr lang="ko-KR" altLang="en-US" sz="2800" dirty="0" smtClean="0"/>
              <a:t>국회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國會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구쾨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구퀘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된장</a:t>
            </a:r>
            <a:r>
              <a:rPr lang="en-US" altLang="ko-KR" sz="2800" dirty="0" smtClean="0"/>
              <a:t>(-</a:t>
            </a:r>
            <a:r>
              <a:rPr lang="ko-KR" altLang="en-US" sz="2800" dirty="0" smtClean="0"/>
              <a:t>醬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된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장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뒌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장</a:t>
            </a:r>
            <a:r>
              <a:rPr lang="en-US" altLang="ko-KR" sz="2800" dirty="0" smtClean="0"/>
              <a:t>], </a:t>
            </a:r>
          </a:p>
          <a:p>
            <a:pPr>
              <a:lnSpc>
                <a:spcPts val="3800"/>
              </a:lnSpc>
              <a:buNone/>
            </a:pPr>
            <a:r>
              <a:rPr lang="ko-KR" altLang="en-US" sz="2800" dirty="0" smtClean="0"/>
              <a:t>괴로움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괴로움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궤로움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산악회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사나쾨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사나퀘</a:t>
            </a:r>
            <a:r>
              <a:rPr lang="en-US" altLang="ko-KR" sz="2800" dirty="0" smtClean="0"/>
              <a:t>],</a:t>
            </a:r>
          </a:p>
          <a:p>
            <a:pPr>
              <a:lnSpc>
                <a:spcPts val="3800"/>
              </a:lnSpc>
              <a:buNone/>
            </a:pPr>
            <a:r>
              <a:rPr lang="ko-KR" altLang="en-US" sz="2800" dirty="0" smtClean="0"/>
              <a:t>괴괴하다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괴괴하다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궤궤하다</a:t>
            </a:r>
            <a:r>
              <a:rPr lang="en-US" altLang="ko-KR" sz="2800" dirty="0" smtClean="0"/>
              <a:t>], </a:t>
            </a:r>
          </a:p>
          <a:p>
            <a:pPr>
              <a:lnSpc>
                <a:spcPts val="3800"/>
              </a:lnSpc>
              <a:buNone/>
            </a:pPr>
            <a:r>
              <a:rPr lang="ko-KR" altLang="en-US" sz="2800" dirty="0" smtClean="0"/>
              <a:t>굉장하다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宏壯</a:t>
            </a:r>
            <a:r>
              <a:rPr lang="en-US" altLang="ko-KR" sz="2800" dirty="0" smtClean="0"/>
              <a:t>-)[</a:t>
            </a:r>
            <a:r>
              <a:rPr lang="ko-KR" altLang="en-US" sz="2800" dirty="0" smtClean="0">
                <a:solidFill>
                  <a:srgbClr val="C00000"/>
                </a:solidFill>
              </a:rPr>
              <a:t>굉장하다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궹장하다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800"/>
              </a:lnSpc>
              <a:buNone/>
            </a:pPr>
            <a:endParaRPr lang="ko-KR" alt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2. </a:t>
            </a:r>
            <a:r>
              <a:rPr lang="ko-KR" altLang="en-US" sz="3200" b="1" dirty="0" smtClean="0"/>
              <a:t>이중모음화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6093296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이중모음화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ko-KR" altLang="en-US" sz="2800" dirty="0" smtClean="0"/>
              <a:t>앳된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앧뙨</a:t>
            </a:r>
            <a:r>
              <a:rPr lang="en-US" altLang="ko-KR" sz="2800" dirty="0" smtClean="0"/>
              <a:t>/</a:t>
            </a:r>
            <a:r>
              <a:rPr lang="ko-KR" altLang="en-US" sz="2800" dirty="0" err="1" smtClean="0"/>
              <a:t>앧뛘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</a:pPr>
            <a:r>
              <a:rPr lang="ko-KR" altLang="en-US" sz="2800" dirty="0" smtClean="0"/>
              <a:t>후회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후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회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후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훼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</a:pPr>
            <a:r>
              <a:rPr lang="ko-KR" altLang="en-US" sz="2800" dirty="0" smtClean="0"/>
              <a:t>퇴근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퇴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근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퉤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근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</a:pPr>
            <a:r>
              <a:rPr lang="ko-KR" altLang="en-US" sz="2800" dirty="0" smtClean="0"/>
              <a:t>쇠다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쇠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다</a:t>
            </a:r>
            <a:r>
              <a:rPr lang="en-US" altLang="ko-KR" sz="2800" dirty="0" smtClean="0"/>
              <a:t>/</a:t>
            </a:r>
            <a:r>
              <a:rPr lang="ko-KR" altLang="en-US" sz="2800" dirty="0" err="1" smtClean="0"/>
              <a:t>쉐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다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</a:pPr>
            <a:r>
              <a:rPr lang="ko-KR" altLang="en-US" sz="2800" dirty="0" smtClean="0"/>
              <a:t>만회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만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회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만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훼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</a:pPr>
            <a:r>
              <a:rPr lang="ko-KR" altLang="en-US" sz="2800" dirty="0" smtClean="0"/>
              <a:t>되어야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되어야</a:t>
            </a:r>
            <a:r>
              <a:rPr lang="en-US" altLang="ko-KR" sz="2800" dirty="0" smtClean="0"/>
              <a:t>/</a:t>
            </a:r>
            <a:r>
              <a:rPr lang="ko-KR" altLang="en-US" sz="2800" dirty="0" err="1" smtClean="0"/>
              <a:t>뒈어야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</a:pPr>
            <a:r>
              <a:rPr lang="ko-KR" altLang="en-US" sz="2800" dirty="0" smtClean="0"/>
              <a:t>시작된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시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작뙨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시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작뛘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</a:pPr>
            <a:r>
              <a:rPr lang="ko-KR" altLang="en-US" sz="2800" dirty="0" smtClean="0"/>
              <a:t>외무부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외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무부</a:t>
            </a:r>
            <a:r>
              <a:rPr lang="en-US" altLang="ko-KR" sz="2800" dirty="0" smtClean="0"/>
              <a:t>/</a:t>
            </a:r>
            <a:r>
              <a:rPr lang="ko-KR" altLang="en-US" sz="2800" dirty="0" err="1" smtClean="0"/>
              <a:t>웨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무부</a:t>
            </a:r>
            <a:r>
              <a:rPr lang="en-US" altLang="ko-KR" sz="2800" dirty="0" smtClean="0"/>
              <a:t>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ㅚ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를 발음 편의상 </a:t>
            </a:r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ㅔ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나 </a:t>
            </a:r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ㅐ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로 잘못 발음</a:t>
            </a:r>
            <a:endParaRPr lang="ko-KR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이중모음화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ko-KR" altLang="en-US" sz="2800" dirty="0" smtClean="0"/>
              <a:t>앳된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앧뙨</a:t>
            </a:r>
            <a:r>
              <a:rPr lang="en-US" altLang="ko-KR" sz="2800" dirty="0" smtClean="0"/>
              <a:t>/</a:t>
            </a:r>
            <a:r>
              <a:rPr lang="ko-KR" altLang="en-US" sz="2800" dirty="0" err="1" smtClean="0"/>
              <a:t>앧뛘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앧띤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ts val="4000"/>
              </a:lnSpc>
            </a:pPr>
            <a:r>
              <a:rPr lang="ko-KR" altLang="en-US" sz="2800" dirty="0" smtClean="0"/>
              <a:t>후회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후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회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후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훼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후헤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ts val="4000"/>
              </a:lnSpc>
            </a:pPr>
            <a:r>
              <a:rPr lang="ko-KR" altLang="en-US" sz="2800" dirty="0" smtClean="0"/>
              <a:t>퇴근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퇴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근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퉤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근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테근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</a:pPr>
            <a:r>
              <a:rPr lang="ko-KR" altLang="en-US" sz="2800" dirty="0" smtClean="0"/>
              <a:t>쇠다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쇠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다</a:t>
            </a:r>
            <a:r>
              <a:rPr lang="en-US" altLang="ko-KR" sz="2800" dirty="0" smtClean="0"/>
              <a:t>/</a:t>
            </a:r>
            <a:r>
              <a:rPr lang="ko-KR" altLang="en-US" sz="2800" dirty="0" err="1" smtClean="0"/>
              <a:t>쉐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다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새다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</a:pPr>
            <a:r>
              <a:rPr lang="ko-KR" altLang="en-US" sz="2800" dirty="0" smtClean="0"/>
              <a:t>만회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만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회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만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훼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만헤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</a:pPr>
            <a:r>
              <a:rPr lang="ko-KR" altLang="en-US" sz="2800" dirty="0" smtClean="0"/>
              <a:t>되어야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되어야</a:t>
            </a:r>
            <a:r>
              <a:rPr lang="en-US" altLang="ko-KR" sz="2800" dirty="0" smtClean="0"/>
              <a:t>/</a:t>
            </a:r>
            <a:r>
              <a:rPr lang="ko-KR" altLang="en-US" sz="2800" dirty="0" err="1" smtClean="0"/>
              <a:t>뒈어야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데어야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</a:pPr>
            <a:r>
              <a:rPr lang="ko-KR" altLang="en-US" sz="2800" dirty="0" smtClean="0"/>
              <a:t>시작된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시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작뙨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시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작뛘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시작뗀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</a:pPr>
            <a:r>
              <a:rPr lang="ko-KR" altLang="en-US" sz="2800" dirty="0" smtClean="0"/>
              <a:t>외무부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외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무부</a:t>
            </a:r>
            <a:r>
              <a:rPr lang="en-US" altLang="ko-KR" sz="2800" dirty="0" smtClean="0"/>
              <a:t>/</a:t>
            </a:r>
            <a:r>
              <a:rPr lang="ko-KR" altLang="en-US" sz="2800" dirty="0" err="1" smtClean="0"/>
              <a:t>웨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무부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애무부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  <a:endParaRPr lang="en-US" altLang="ko-KR" sz="28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ㅚ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를 발음 편의상 </a:t>
            </a:r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ㅔ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나 </a:t>
            </a:r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ㅐ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로 잘못 발음</a:t>
            </a:r>
            <a:endParaRPr lang="ko-KR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이중모음화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900"/>
              </a:lnSpc>
            </a:pPr>
            <a:r>
              <a:rPr lang="ko-KR" altLang="en-US" sz="2800" dirty="0" smtClean="0"/>
              <a:t>뒤돌아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뒤도라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900"/>
              </a:lnSpc>
            </a:pPr>
            <a:r>
              <a:rPr lang="ko-KR" altLang="en-US" sz="2800" dirty="0" smtClean="0"/>
              <a:t>바위섬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바위섬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900"/>
              </a:lnSpc>
            </a:pPr>
            <a:r>
              <a:rPr lang="ko-KR" altLang="en-US" sz="2800" dirty="0" smtClean="0"/>
              <a:t>고위급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高位級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고위끕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900"/>
              </a:lnSpc>
            </a:pPr>
            <a:r>
              <a:rPr lang="ko-KR" altLang="en-US" sz="2800" dirty="0" smtClean="0"/>
              <a:t>분위기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雰圍氣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부뉘기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900"/>
              </a:lnSpc>
            </a:pPr>
            <a:r>
              <a:rPr lang="ko-KR" altLang="en-US" sz="2800" dirty="0" smtClean="0"/>
              <a:t>민방위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民防衛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민방위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900"/>
              </a:lnSpc>
            </a:pPr>
            <a:r>
              <a:rPr lang="ko-KR" altLang="en-US" sz="2800" dirty="0" smtClean="0"/>
              <a:t>선거위원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選擧委員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선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거위원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900"/>
              </a:lnSpc>
            </a:pPr>
            <a:r>
              <a:rPr lang="ko-KR" altLang="en-US" sz="2800" dirty="0" smtClean="0"/>
              <a:t>전화위복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轉禍爲福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전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화위복</a:t>
            </a:r>
            <a:r>
              <a:rPr lang="en-US" altLang="ko-KR" sz="2800" dirty="0" smtClean="0"/>
              <a:t>] 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ㅟ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를 발음 편의상 </a:t>
            </a:r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ㅣ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로 잘못 발음</a:t>
            </a:r>
            <a:endParaRPr lang="ko-KR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이중모음화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900"/>
              </a:lnSpc>
            </a:pPr>
            <a:r>
              <a:rPr lang="ko-KR" altLang="en-US" sz="2800" dirty="0" smtClean="0"/>
              <a:t>뒤돌아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뒤도라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디도라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ts val="4900"/>
              </a:lnSpc>
            </a:pPr>
            <a:r>
              <a:rPr lang="ko-KR" altLang="en-US" sz="2800" dirty="0" smtClean="0"/>
              <a:t>바위섬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바위섬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바이섬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ts val="4900"/>
              </a:lnSpc>
            </a:pPr>
            <a:r>
              <a:rPr lang="ko-KR" altLang="en-US" sz="2800" dirty="0" smtClean="0"/>
              <a:t>고위급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高位級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고위끕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고이끕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900"/>
              </a:lnSpc>
            </a:pPr>
            <a:r>
              <a:rPr lang="ko-KR" altLang="en-US" sz="2800" dirty="0" smtClean="0"/>
              <a:t>분위기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雰圍氣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부뉘기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부니기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900"/>
              </a:lnSpc>
            </a:pPr>
            <a:r>
              <a:rPr lang="ko-KR" altLang="en-US" sz="2800" dirty="0" smtClean="0"/>
              <a:t>민방위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民防衛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민방위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민방이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900"/>
              </a:lnSpc>
            </a:pPr>
            <a:r>
              <a:rPr lang="ko-KR" altLang="en-US" sz="2800" dirty="0" smtClean="0"/>
              <a:t>선거위원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選擧委員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선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거위원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선거이원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ts val="4900"/>
              </a:lnSpc>
            </a:pPr>
            <a:r>
              <a:rPr lang="ko-KR" altLang="en-US" sz="2800" dirty="0" smtClean="0"/>
              <a:t>전화위복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轉禍爲福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전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화위복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전화이복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  <a:endParaRPr lang="en-US" altLang="ko-KR" sz="28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ㅟ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를 발음 편의상 </a:t>
            </a:r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ㅣ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로 잘못 발음</a:t>
            </a:r>
            <a:endParaRPr lang="ko-KR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6093296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이중모음화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/>
              <a:t>표준발음법 제</a:t>
            </a:r>
            <a:r>
              <a:rPr lang="en-US" altLang="ko-KR" sz="2800" dirty="0" smtClean="0"/>
              <a:t>4</a:t>
            </a:r>
            <a:r>
              <a:rPr lang="ko-KR" altLang="en-US" sz="2800" dirty="0" smtClean="0"/>
              <a:t>장 받침의 발음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제</a:t>
            </a:r>
            <a:r>
              <a:rPr lang="en-US" altLang="ko-KR" sz="2800" dirty="0" smtClean="0"/>
              <a:t>13</a:t>
            </a:r>
            <a:r>
              <a:rPr lang="ko-KR" altLang="en-US" sz="2800" dirty="0" smtClean="0"/>
              <a:t>항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err="1" smtClean="0"/>
              <a:t>홑받침이나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쌍받침이</a:t>
            </a:r>
            <a:r>
              <a:rPr lang="ko-KR" altLang="en-US" sz="2800" dirty="0" smtClean="0"/>
              <a:t> </a:t>
            </a:r>
            <a:r>
              <a:rPr lang="ko-KR" altLang="en-US" sz="2800" dirty="0" smtClean="0">
                <a:solidFill>
                  <a:srgbClr val="C00000"/>
                </a:solidFill>
              </a:rPr>
              <a:t>모음으로 시작된 조사나 어</a:t>
            </a:r>
            <a:endParaRPr lang="en-US" altLang="ko-KR" sz="2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ko-KR" altLang="en-US" sz="2800" dirty="0" smtClean="0">
                <a:solidFill>
                  <a:srgbClr val="C00000"/>
                </a:solidFill>
              </a:rPr>
              <a:t>미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dirty="0" smtClean="0">
                <a:solidFill>
                  <a:srgbClr val="C00000"/>
                </a:solidFill>
              </a:rPr>
              <a:t>접미사와 결합되는 경우에는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제 음가대로 뒤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음절 첫소리로 옮겨 발음한다</a:t>
            </a:r>
            <a:r>
              <a:rPr lang="en-US" altLang="ko-KR" sz="2800" dirty="0" smtClean="0"/>
              <a:t>.</a:t>
            </a:r>
            <a:endParaRPr lang="ko-KR" altLang="en-US" sz="2800" dirty="0" smtClean="0"/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3. </a:t>
            </a:r>
            <a:r>
              <a:rPr lang="ko-KR" altLang="en-US" sz="3200" b="1" dirty="0" smtClean="0"/>
              <a:t>소리의 연음</a:t>
            </a:r>
            <a:r>
              <a:rPr lang="en-US" altLang="ko-KR" sz="3200" b="1" dirty="0" smtClean="0"/>
              <a:t>-1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연음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2800" b="1" dirty="0" smtClean="0"/>
              <a:t>제</a:t>
            </a:r>
            <a:r>
              <a:rPr lang="en-US" altLang="ko-KR" sz="2800" b="1" dirty="0" smtClean="0"/>
              <a:t>1</a:t>
            </a:r>
            <a:r>
              <a:rPr lang="ko-KR" altLang="en-US" sz="2800" b="1" dirty="0" smtClean="0"/>
              <a:t>장 총칙</a:t>
            </a:r>
            <a:r>
              <a:rPr lang="en-US" altLang="ko-KR" sz="2800" b="1" dirty="0" smtClean="0"/>
              <a:t>(1</a:t>
            </a:r>
            <a:r>
              <a:rPr lang="ko-KR" altLang="en-US" sz="2800" b="1" dirty="0" smtClean="0"/>
              <a:t>항</a:t>
            </a:r>
            <a:r>
              <a:rPr lang="en-US" altLang="ko-KR" sz="2800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2800" b="1" dirty="0" smtClean="0"/>
              <a:t>제</a:t>
            </a:r>
            <a:r>
              <a:rPr lang="en-US" altLang="ko-KR" sz="2800" b="1" dirty="0" smtClean="0"/>
              <a:t>2</a:t>
            </a:r>
            <a:r>
              <a:rPr lang="ko-KR" altLang="en-US" sz="2800" b="1" dirty="0" smtClean="0"/>
              <a:t>장 자음과 모음</a:t>
            </a:r>
            <a:r>
              <a:rPr lang="en-US" altLang="ko-KR" sz="2800" b="1" dirty="0" smtClean="0"/>
              <a:t>(2</a:t>
            </a:r>
            <a:r>
              <a:rPr lang="ko-KR" altLang="en-US" sz="2800" b="1" dirty="0" smtClean="0"/>
              <a:t>항 </a:t>
            </a:r>
            <a:r>
              <a:rPr lang="en-US" altLang="ko-KR" sz="2800" b="1" dirty="0" smtClean="0"/>
              <a:t>~ 5</a:t>
            </a:r>
            <a:r>
              <a:rPr lang="ko-KR" altLang="en-US" sz="2800" b="1" dirty="0" smtClean="0"/>
              <a:t>항</a:t>
            </a:r>
            <a:r>
              <a:rPr lang="en-US" altLang="ko-KR" sz="2800" b="1" dirty="0" smtClean="0"/>
              <a:t>) </a:t>
            </a:r>
            <a:endParaRPr lang="ko-KR" altLang="en-US" sz="2800" b="1" dirty="0" smtClean="0"/>
          </a:p>
          <a:p>
            <a:pPr>
              <a:lnSpc>
                <a:spcPct val="150000"/>
              </a:lnSpc>
            </a:pPr>
            <a:r>
              <a:rPr lang="ko-KR" altLang="en-US" sz="2800" b="1" dirty="0" smtClean="0"/>
              <a:t>제</a:t>
            </a:r>
            <a:r>
              <a:rPr lang="en-US" altLang="ko-KR" sz="2800" b="1" dirty="0" smtClean="0"/>
              <a:t>3</a:t>
            </a:r>
            <a:r>
              <a:rPr lang="ko-KR" altLang="en-US" sz="2800" b="1" dirty="0" smtClean="0"/>
              <a:t>장 소리의 길이</a:t>
            </a:r>
            <a:r>
              <a:rPr lang="en-US" altLang="ko-KR" sz="2800" b="1" dirty="0" smtClean="0"/>
              <a:t>(6</a:t>
            </a:r>
            <a:r>
              <a:rPr lang="ko-KR" altLang="en-US" sz="2800" b="1" dirty="0" smtClean="0"/>
              <a:t>항</a:t>
            </a:r>
            <a:r>
              <a:rPr lang="en-US" altLang="ko-KR" sz="2800" b="1" dirty="0" smtClean="0"/>
              <a:t> ~ 7</a:t>
            </a:r>
            <a:r>
              <a:rPr lang="ko-KR" altLang="en-US" sz="2800" b="1" dirty="0" smtClean="0"/>
              <a:t>항</a:t>
            </a:r>
            <a:r>
              <a:rPr lang="en-US" altLang="ko-KR" sz="2800" b="1" dirty="0" smtClean="0"/>
              <a:t>)-</a:t>
            </a:r>
            <a:r>
              <a:rPr lang="ko-KR" altLang="en-US" sz="1800" b="1" dirty="0" err="1" smtClean="0"/>
              <a:t>장단음</a:t>
            </a:r>
            <a:endParaRPr lang="ko-KR" altLang="en-US" sz="1800" b="1" dirty="0" smtClean="0"/>
          </a:p>
          <a:p>
            <a:pPr>
              <a:lnSpc>
                <a:spcPct val="150000"/>
              </a:lnSpc>
            </a:pPr>
            <a:r>
              <a:rPr lang="ko-KR" altLang="en-US" sz="2800" b="1" dirty="0" smtClean="0"/>
              <a:t>제</a:t>
            </a:r>
            <a:r>
              <a:rPr lang="en-US" altLang="ko-KR" sz="2800" b="1" dirty="0" smtClean="0"/>
              <a:t>4</a:t>
            </a:r>
            <a:r>
              <a:rPr lang="ko-KR" altLang="en-US" sz="2800" b="1" dirty="0" smtClean="0"/>
              <a:t>장 받침의 발음</a:t>
            </a:r>
            <a:r>
              <a:rPr lang="en-US" altLang="ko-KR" sz="2800" b="1" dirty="0" smtClean="0"/>
              <a:t>(8</a:t>
            </a:r>
            <a:r>
              <a:rPr lang="ko-KR" altLang="en-US" sz="2800" b="1" dirty="0" smtClean="0"/>
              <a:t>항</a:t>
            </a:r>
            <a:r>
              <a:rPr lang="en-US" altLang="ko-KR" sz="2800" b="1" dirty="0" smtClean="0"/>
              <a:t> ~ 16</a:t>
            </a:r>
            <a:r>
              <a:rPr lang="ko-KR" altLang="en-US" sz="2800" b="1" dirty="0" smtClean="0"/>
              <a:t>항</a:t>
            </a:r>
            <a:r>
              <a:rPr lang="en-US" altLang="ko-KR" sz="2800" b="1" dirty="0" smtClean="0"/>
              <a:t>)-</a:t>
            </a:r>
            <a:r>
              <a:rPr lang="ko-KR" altLang="en-US" sz="1800" b="1" dirty="0" err="1" smtClean="0"/>
              <a:t>홑받침</a:t>
            </a:r>
            <a:r>
              <a:rPr lang="en-US" altLang="ko-KR" sz="1800" b="1" dirty="0" smtClean="0"/>
              <a:t>, </a:t>
            </a:r>
            <a:r>
              <a:rPr lang="ko-KR" altLang="en-US" sz="1800" b="1" dirty="0" err="1" smtClean="0"/>
              <a:t>쌍받침</a:t>
            </a:r>
            <a:r>
              <a:rPr lang="en-US" altLang="ko-KR" sz="1800" b="1" dirty="0" smtClean="0"/>
              <a:t>, </a:t>
            </a:r>
            <a:r>
              <a:rPr lang="ko-KR" altLang="en-US" sz="1800" b="1" dirty="0" smtClean="0"/>
              <a:t>겹받침의 발음</a:t>
            </a:r>
            <a:r>
              <a:rPr lang="en-US" altLang="ko-KR" sz="1800" b="1" dirty="0" smtClean="0"/>
              <a:t> </a:t>
            </a:r>
            <a:endParaRPr lang="ko-KR" altLang="en-US" sz="1800" b="1" dirty="0" smtClean="0"/>
          </a:p>
          <a:p>
            <a:pPr>
              <a:lnSpc>
                <a:spcPct val="150000"/>
              </a:lnSpc>
            </a:pPr>
            <a:r>
              <a:rPr lang="ko-KR" altLang="en-US" sz="2800" b="1" dirty="0" smtClean="0"/>
              <a:t>제</a:t>
            </a:r>
            <a:r>
              <a:rPr lang="en-US" altLang="ko-KR" sz="2800" b="1" dirty="0" smtClean="0"/>
              <a:t>5</a:t>
            </a:r>
            <a:r>
              <a:rPr lang="ko-KR" altLang="en-US" sz="2800" b="1" dirty="0" smtClean="0"/>
              <a:t>장 소리의 동화</a:t>
            </a:r>
            <a:r>
              <a:rPr lang="en-US" altLang="ko-KR" sz="2800" b="1" dirty="0" smtClean="0"/>
              <a:t>(17</a:t>
            </a:r>
            <a:r>
              <a:rPr lang="ko-KR" altLang="en-US" sz="2800" b="1" dirty="0" smtClean="0"/>
              <a:t>항</a:t>
            </a:r>
            <a:r>
              <a:rPr lang="en-US" altLang="ko-KR" sz="2800" b="1" dirty="0" smtClean="0"/>
              <a:t> ~ 22</a:t>
            </a:r>
            <a:r>
              <a:rPr lang="ko-KR" altLang="en-US" sz="2800" b="1" dirty="0" smtClean="0"/>
              <a:t>항</a:t>
            </a:r>
            <a:r>
              <a:rPr lang="en-US" altLang="ko-KR" sz="2800" b="1" dirty="0" smtClean="0"/>
              <a:t>)</a:t>
            </a:r>
            <a:endParaRPr lang="ko-KR" altLang="en-US" sz="2800" b="1" dirty="0" smtClean="0"/>
          </a:p>
          <a:p>
            <a:pPr>
              <a:lnSpc>
                <a:spcPct val="150000"/>
              </a:lnSpc>
            </a:pPr>
            <a:r>
              <a:rPr lang="ko-KR" altLang="en-US" sz="2800" b="1" dirty="0" smtClean="0"/>
              <a:t>제</a:t>
            </a:r>
            <a:r>
              <a:rPr lang="en-US" altLang="ko-KR" sz="2800" b="1" dirty="0" smtClean="0"/>
              <a:t>6</a:t>
            </a:r>
            <a:r>
              <a:rPr lang="ko-KR" altLang="en-US" sz="2800" b="1" dirty="0" smtClean="0"/>
              <a:t>장 된소리되기</a:t>
            </a:r>
            <a:r>
              <a:rPr lang="en-US" altLang="ko-KR" sz="2800" b="1" dirty="0" smtClean="0"/>
              <a:t>(23</a:t>
            </a:r>
            <a:r>
              <a:rPr lang="ko-KR" altLang="en-US" sz="2800" b="1" dirty="0" smtClean="0"/>
              <a:t>항</a:t>
            </a:r>
            <a:r>
              <a:rPr lang="en-US" altLang="ko-KR" sz="2800" b="1" dirty="0" smtClean="0"/>
              <a:t> ~ 28</a:t>
            </a:r>
            <a:r>
              <a:rPr lang="ko-KR" altLang="en-US" sz="2800" b="1" dirty="0" smtClean="0"/>
              <a:t>항</a:t>
            </a:r>
            <a:r>
              <a:rPr lang="en-US" altLang="ko-KR" sz="2800" b="1" dirty="0" smtClean="0"/>
              <a:t>)</a:t>
            </a:r>
            <a:endParaRPr lang="ko-KR" altLang="en-US" sz="2800" b="1" dirty="0" smtClean="0"/>
          </a:p>
          <a:p>
            <a:pPr>
              <a:lnSpc>
                <a:spcPct val="150000"/>
              </a:lnSpc>
            </a:pPr>
            <a:r>
              <a:rPr lang="ko-KR" altLang="en-US" sz="2800" b="1" dirty="0" smtClean="0"/>
              <a:t>제</a:t>
            </a:r>
            <a:r>
              <a:rPr lang="en-US" altLang="ko-KR" sz="2800" b="1" dirty="0" smtClean="0"/>
              <a:t>7</a:t>
            </a:r>
            <a:r>
              <a:rPr lang="ko-KR" altLang="en-US" sz="2800" b="1" dirty="0" smtClean="0"/>
              <a:t>장 소리의 첨가</a:t>
            </a:r>
            <a:r>
              <a:rPr lang="en-US" altLang="ko-KR" sz="2800" b="1" dirty="0" smtClean="0"/>
              <a:t>(29</a:t>
            </a:r>
            <a:r>
              <a:rPr lang="ko-KR" altLang="en-US" sz="2800" b="1" dirty="0" smtClean="0"/>
              <a:t>항</a:t>
            </a:r>
            <a:r>
              <a:rPr lang="en-US" altLang="ko-KR" sz="2800" b="1" dirty="0" smtClean="0"/>
              <a:t> ~ 30</a:t>
            </a:r>
            <a:r>
              <a:rPr lang="ko-KR" altLang="en-US" sz="2800" b="1" dirty="0" smtClean="0"/>
              <a:t>항</a:t>
            </a:r>
            <a:r>
              <a:rPr lang="en-US" altLang="ko-KR" sz="2800" b="1" dirty="0" smtClean="0"/>
              <a:t>)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/>
              <a:t>표준발음법의 구성</a:t>
            </a:r>
            <a:endParaRPr lang="ko-KR" altLang="en-US" sz="3200" b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감염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感染</a:t>
            </a:r>
            <a:r>
              <a:rPr lang="en-US" altLang="ko-KR" sz="2800" dirty="0" smtClean="0"/>
              <a:t>)[        ],  </a:t>
            </a:r>
            <a:r>
              <a:rPr lang="ko-KR" altLang="en-US" sz="2800" dirty="0" smtClean="0"/>
              <a:t>격월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隔月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겸양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謙讓</a:t>
            </a:r>
            <a:r>
              <a:rPr lang="en-US" altLang="ko-KR" sz="2800" dirty="0" smtClean="0"/>
              <a:t>)[       ],   </a:t>
            </a:r>
            <a:r>
              <a:rPr lang="ko-KR" altLang="en-US" sz="2800" dirty="0" smtClean="0"/>
              <a:t>관여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關與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관용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寬容</a:t>
            </a:r>
            <a:r>
              <a:rPr lang="en-US" altLang="ko-KR" sz="2800" dirty="0" smtClean="0"/>
              <a:t>)[       ],   </a:t>
            </a:r>
            <a:r>
              <a:rPr lang="ko-KR" altLang="en-US" sz="2800" dirty="0" smtClean="0"/>
              <a:t>권위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權威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굴욕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屈辱</a:t>
            </a:r>
            <a:r>
              <a:rPr lang="en-US" altLang="ko-KR" sz="2800" dirty="0" smtClean="0"/>
              <a:t>)[       ],   </a:t>
            </a:r>
            <a:r>
              <a:rPr lang="ko-KR" altLang="en-US" sz="2800" dirty="0" smtClean="0"/>
              <a:t>근원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根源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담임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擔任</a:t>
            </a:r>
            <a:r>
              <a:rPr lang="en-US" altLang="ko-KR" sz="2800" dirty="0" smtClean="0"/>
              <a:t>)[       ],   </a:t>
            </a:r>
            <a:r>
              <a:rPr lang="ko-KR" altLang="en-US" sz="2800" dirty="0" smtClean="0"/>
              <a:t>염원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念願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불야성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不夜城</a:t>
            </a:r>
            <a:r>
              <a:rPr lang="en-US" altLang="ko-KR" sz="2800" dirty="0" smtClean="0"/>
              <a:t>)[         ],  </a:t>
            </a:r>
            <a:r>
              <a:rPr lang="ko-KR" altLang="en-US" sz="2800" dirty="0" smtClean="0"/>
              <a:t>송별연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送別宴</a:t>
            </a:r>
            <a:r>
              <a:rPr lang="en-US" altLang="ko-KR" sz="2800" dirty="0" smtClean="0"/>
              <a:t>)[           ]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연예인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演藝人</a:t>
            </a:r>
            <a:r>
              <a:rPr lang="en-US" altLang="ko-KR" sz="2800" dirty="0" smtClean="0"/>
              <a:t>)[          ],  </a:t>
            </a:r>
            <a:r>
              <a:rPr lang="ko-KR" altLang="en-US" sz="2800" dirty="0" smtClean="0"/>
              <a:t>월요일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月曜日</a:t>
            </a:r>
            <a:r>
              <a:rPr lang="en-US" altLang="ko-KR" sz="2800" dirty="0" smtClean="0"/>
              <a:t>)[          ] </a:t>
            </a:r>
          </a:p>
          <a:p>
            <a:pPr>
              <a:buNone/>
            </a:pPr>
            <a:r>
              <a:rPr lang="en-US" altLang="ko-KR" sz="2800" dirty="0" smtClean="0"/>
              <a:t> </a:t>
            </a:r>
          </a:p>
          <a:p>
            <a:pPr>
              <a:buNone/>
            </a:pPr>
            <a:endParaRPr lang="en-US" altLang="ko-KR" sz="2800" dirty="0" smtClean="0"/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3. </a:t>
            </a:r>
            <a:r>
              <a:rPr lang="ko-KR" altLang="en-US" sz="3200" b="1" dirty="0" smtClean="0"/>
              <a:t>소리의 연음</a:t>
            </a:r>
            <a:r>
              <a:rPr lang="en-US" altLang="ko-KR" sz="3200" b="1" dirty="0" smtClean="0"/>
              <a:t>-1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연음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감염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感染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가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몀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격월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隔月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겨궐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겸양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謙讓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겨먕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관여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關與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과녀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관용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寬容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과뇽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권위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權威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궈뉘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굴욕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屈辱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구룍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근원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根源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그눤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담임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擔任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다밈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염원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念願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여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뭔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불야성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不夜城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부랴성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송별연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送別宴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송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벼련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연예인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演藝人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여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녜인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월요일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月曜日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워료일</a:t>
            </a:r>
            <a:r>
              <a:rPr lang="en-US" altLang="ko-KR" sz="2800" dirty="0" smtClean="0"/>
              <a:t>] </a:t>
            </a:r>
          </a:p>
          <a:p>
            <a:pPr>
              <a:buNone/>
            </a:pPr>
            <a:r>
              <a:rPr lang="en-US" altLang="ko-KR" sz="2800" dirty="0" smtClean="0"/>
              <a:t> </a:t>
            </a:r>
          </a:p>
          <a:p>
            <a:pPr>
              <a:buNone/>
            </a:pPr>
            <a:endParaRPr lang="en-US" altLang="ko-KR" sz="2800" dirty="0" smtClean="0"/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3. </a:t>
            </a:r>
            <a:r>
              <a:rPr lang="ko-KR" altLang="en-US" sz="3200" b="1" dirty="0" smtClean="0"/>
              <a:t>소리의 연음</a:t>
            </a:r>
            <a:r>
              <a:rPr lang="en-US" altLang="ko-KR" sz="3200" b="1" dirty="0" smtClean="0"/>
              <a:t>-1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연음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곁을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겨틀</a:t>
            </a:r>
            <a:r>
              <a:rPr lang="en-US" altLang="ko-KR" sz="2800" dirty="0" smtClean="0"/>
              <a:t>]             ,   </a:t>
            </a:r>
            <a:r>
              <a:rPr lang="ko-KR" altLang="en-US" sz="2800" dirty="0" smtClean="0"/>
              <a:t>밑을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미틀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담임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다밈</a:t>
            </a:r>
            <a:r>
              <a:rPr lang="en-US" altLang="ko-KR" sz="2800" dirty="0" smtClean="0"/>
              <a:t>]             ,   </a:t>
            </a:r>
            <a:r>
              <a:rPr lang="ko-KR" altLang="en-US" sz="2800" dirty="0" smtClean="0"/>
              <a:t>꽃이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꼬치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낯이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나치</a:t>
            </a:r>
            <a:r>
              <a:rPr lang="en-US" altLang="ko-KR" sz="2800" dirty="0" smtClean="0"/>
              <a:t>]             ,   </a:t>
            </a:r>
            <a:r>
              <a:rPr lang="ko-KR" altLang="en-US" sz="2800" dirty="0" smtClean="0"/>
              <a:t>빚을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비즐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끝으로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끄트로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꼿꼿이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꼳꼬시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늦깎이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늗까끼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눈빛으로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눈삐츠로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오지랖이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오지라피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/>
              <a:t>오용사례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연음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곁을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겨틀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겨츨</a:t>
            </a:r>
            <a:r>
              <a:rPr lang="en-US" altLang="ko-KR" sz="2800" dirty="0" smtClean="0">
                <a:solidFill>
                  <a:srgbClr val="C00000"/>
                </a:solidFill>
              </a:rPr>
              <a:t>]),   </a:t>
            </a:r>
            <a:r>
              <a:rPr lang="ko-KR" altLang="en-US" sz="2800" dirty="0" smtClean="0"/>
              <a:t>밑을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미틀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미츨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담임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다밈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다님</a:t>
            </a:r>
            <a:r>
              <a:rPr lang="en-US" altLang="ko-KR" sz="2800" dirty="0" smtClean="0">
                <a:solidFill>
                  <a:srgbClr val="C00000"/>
                </a:solidFill>
              </a:rPr>
              <a:t>]),   </a:t>
            </a:r>
            <a:r>
              <a:rPr lang="ko-KR" altLang="en-US" sz="2800" dirty="0" smtClean="0"/>
              <a:t>꽃이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꼬치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꼬시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낯이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나치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나시</a:t>
            </a:r>
            <a:r>
              <a:rPr lang="en-US" altLang="ko-KR" sz="2800" dirty="0" smtClean="0">
                <a:solidFill>
                  <a:srgbClr val="C00000"/>
                </a:solidFill>
              </a:rPr>
              <a:t>]),   </a:t>
            </a:r>
            <a:r>
              <a:rPr lang="ko-KR" altLang="en-US" sz="2800" dirty="0" smtClean="0"/>
              <a:t>빚을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비즐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비슬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끝으로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끄트로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끄츠로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꼿꼿이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꼳꼬시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꼳꼬치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늦깎이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늗까끼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늗까기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눈빛으로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눈삐츠로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눈삐스로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오지랖이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오지라피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오지라비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/>
              <a:t>오용사례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연음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/>
              <a:t>표준발음법 제</a:t>
            </a:r>
            <a:r>
              <a:rPr lang="en-US" altLang="ko-KR" sz="2800" dirty="0" smtClean="0"/>
              <a:t>4</a:t>
            </a:r>
            <a:r>
              <a:rPr lang="ko-KR" altLang="en-US" sz="2800" dirty="0" smtClean="0"/>
              <a:t>장 받침의 발음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제</a:t>
            </a:r>
            <a:r>
              <a:rPr lang="en-US" altLang="ko-KR" sz="2800" dirty="0" smtClean="0"/>
              <a:t>14</a:t>
            </a:r>
            <a:r>
              <a:rPr lang="ko-KR" altLang="en-US" sz="2800" dirty="0" smtClean="0"/>
              <a:t>항 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겹받침이 </a:t>
            </a:r>
            <a:r>
              <a:rPr lang="ko-KR" altLang="en-US" sz="2800" dirty="0" smtClean="0">
                <a:solidFill>
                  <a:srgbClr val="C00000"/>
                </a:solidFill>
              </a:rPr>
              <a:t>모음으로 시작된 조사나 어미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dirty="0" smtClean="0">
                <a:solidFill>
                  <a:srgbClr val="C00000"/>
                </a:solidFill>
              </a:rPr>
              <a:t>접미사와</a:t>
            </a:r>
            <a:endParaRPr lang="en-US" altLang="ko-KR" sz="2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ko-KR" altLang="en-US" sz="2800" dirty="0" smtClean="0">
                <a:solidFill>
                  <a:srgbClr val="C00000"/>
                </a:solidFill>
              </a:rPr>
              <a:t>결합되는 경우에는 </a:t>
            </a:r>
            <a:r>
              <a:rPr lang="ko-KR" altLang="en-US" sz="2800" dirty="0" smtClean="0"/>
              <a:t>뒤의 것만을 뒤 음절 첫소리로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옮겨 발음한다</a:t>
            </a:r>
            <a:r>
              <a:rPr lang="en-US" altLang="ko-KR" sz="2800" dirty="0" smtClean="0"/>
              <a:t>.(</a:t>
            </a:r>
            <a:r>
              <a:rPr lang="ko-KR" altLang="en-US" sz="2800" dirty="0" smtClean="0"/>
              <a:t>이 경우</a:t>
            </a:r>
            <a:r>
              <a:rPr lang="en-US" altLang="ko-KR" sz="2800" dirty="0" smtClean="0"/>
              <a:t>,</a:t>
            </a:r>
            <a:r>
              <a:rPr lang="ko-KR" altLang="en-US" sz="2800" dirty="0" smtClean="0"/>
              <a:t> ‘ㅅ’은 된소리로 발음함</a:t>
            </a:r>
            <a:r>
              <a:rPr lang="en-US" altLang="ko-KR" sz="2800" dirty="0" smtClean="0"/>
              <a:t>.)</a:t>
            </a:r>
            <a:endParaRPr lang="ko-KR" altLang="en-US" sz="2800" dirty="0" smtClean="0"/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3. </a:t>
            </a:r>
            <a:r>
              <a:rPr lang="ko-KR" altLang="en-US" sz="3200" b="1" dirty="0" smtClean="0"/>
              <a:t>소리의 연음</a:t>
            </a:r>
            <a:r>
              <a:rPr lang="en-US" altLang="ko-KR" sz="3200" b="1" dirty="0" smtClean="0"/>
              <a:t>-2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연음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값에</a:t>
            </a:r>
            <a:r>
              <a:rPr lang="en-US" altLang="ko-KR" sz="2800" dirty="0" smtClean="0"/>
              <a:t>[       ],   </a:t>
            </a:r>
            <a:r>
              <a:rPr lang="ko-KR" altLang="en-US" sz="2800" dirty="0" smtClean="0"/>
              <a:t>값을</a:t>
            </a:r>
            <a:r>
              <a:rPr lang="en-US" altLang="ko-KR" sz="2800" dirty="0" smtClean="0"/>
              <a:t>[       ],   </a:t>
            </a:r>
            <a:r>
              <a:rPr lang="ko-KR" altLang="en-US" sz="2800" dirty="0" smtClean="0"/>
              <a:t>값이</a:t>
            </a:r>
            <a:r>
              <a:rPr lang="en-US" altLang="ko-KR" sz="2800" dirty="0" smtClean="0"/>
              <a:t>[       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곬이</a:t>
            </a:r>
            <a:r>
              <a:rPr lang="en-US" altLang="ko-KR" sz="2800" dirty="0" smtClean="0"/>
              <a:t>[       ],   </a:t>
            </a:r>
            <a:r>
              <a:rPr lang="ko-KR" altLang="en-US" sz="2800" dirty="0" smtClean="0"/>
              <a:t>넋을</a:t>
            </a:r>
            <a:r>
              <a:rPr lang="en-US" altLang="ko-KR" sz="2800" dirty="0" smtClean="0"/>
              <a:t>[       ],   </a:t>
            </a:r>
            <a:r>
              <a:rPr lang="ko-KR" altLang="en-US" sz="2800" dirty="0" smtClean="0"/>
              <a:t>넋이</a:t>
            </a:r>
            <a:r>
              <a:rPr lang="en-US" altLang="ko-KR" sz="2800" dirty="0" smtClean="0"/>
              <a:t>[       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닭이</a:t>
            </a:r>
            <a:r>
              <a:rPr lang="en-US" altLang="ko-KR" sz="2800" dirty="0" smtClean="0"/>
              <a:t>[       ],   </a:t>
            </a:r>
            <a:r>
              <a:rPr lang="ko-KR" altLang="en-US" sz="2800" dirty="0" smtClean="0"/>
              <a:t>닭을</a:t>
            </a:r>
            <a:r>
              <a:rPr lang="en-US" altLang="ko-KR" sz="2800" dirty="0" smtClean="0"/>
              <a:t>[       ],   </a:t>
            </a:r>
            <a:r>
              <a:rPr lang="ko-KR" altLang="en-US" sz="2800" dirty="0" smtClean="0"/>
              <a:t>몫이</a:t>
            </a:r>
            <a:r>
              <a:rPr lang="en-US" altLang="ko-KR" sz="2800" dirty="0" smtClean="0"/>
              <a:t>[       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밟을</a:t>
            </a:r>
            <a:r>
              <a:rPr lang="en-US" altLang="ko-KR" sz="2800" dirty="0" smtClean="0"/>
              <a:t>[       ],   </a:t>
            </a:r>
            <a:r>
              <a:rPr lang="ko-KR" altLang="en-US" sz="2800" dirty="0" smtClean="0"/>
              <a:t>삶에</a:t>
            </a:r>
            <a:r>
              <a:rPr lang="en-US" altLang="ko-KR" sz="2800" dirty="0" smtClean="0"/>
              <a:t>[       ],   </a:t>
            </a:r>
            <a:r>
              <a:rPr lang="ko-KR" altLang="en-US" sz="2800" dirty="0" smtClean="0"/>
              <a:t>없어</a:t>
            </a:r>
            <a:r>
              <a:rPr lang="en-US" altLang="ko-KR" sz="2800" dirty="0" smtClean="0"/>
              <a:t>[       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읊어</a:t>
            </a:r>
            <a:r>
              <a:rPr lang="en-US" altLang="ko-KR" sz="2800" dirty="0" smtClean="0"/>
              <a:t>[       ],   </a:t>
            </a:r>
            <a:r>
              <a:rPr lang="ko-KR" altLang="en-US" sz="2800" dirty="0" smtClean="0"/>
              <a:t>읽어</a:t>
            </a:r>
            <a:r>
              <a:rPr lang="en-US" altLang="ko-KR" sz="2800" dirty="0" smtClean="0"/>
              <a:t>[       ],   </a:t>
            </a:r>
            <a:r>
              <a:rPr lang="ko-KR" altLang="en-US" sz="2800" dirty="0" smtClean="0"/>
              <a:t>젊어</a:t>
            </a:r>
            <a:r>
              <a:rPr lang="en-US" altLang="ko-KR" sz="2800" dirty="0" smtClean="0"/>
              <a:t>[       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늙은이</a:t>
            </a:r>
            <a:r>
              <a:rPr lang="en-US" altLang="ko-KR" sz="2800" dirty="0" smtClean="0"/>
              <a:t>[          ],    </a:t>
            </a:r>
            <a:r>
              <a:rPr lang="ko-KR" altLang="en-US" sz="2800" dirty="0" smtClean="0"/>
              <a:t>떫은맛</a:t>
            </a:r>
            <a:r>
              <a:rPr lang="en-US" altLang="ko-KR" sz="2800" dirty="0" smtClean="0"/>
              <a:t>[          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여덟을</a:t>
            </a:r>
            <a:r>
              <a:rPr lang="en-US" altLang="ko-KR" sz="2800" dirty="0" smtClean="0"/>
              <a:t>[          ],    </a:t>
            </a:r>
            <a:r>
              <a:rPr lang="ko-KR" altLang="en-US" sz="2800" dirty="0" smtClean="0"/>
              <a:t>젊은이</a:t>
            </a:r>
            <a:r>
              <a:rPr lang="en-US" altLang="ko-KR" sz="2800" dirty="0" smtClean="0"/>
              <a:t>[         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err="1" smtClean="0"/>
              <a:t>얽어매다</a:t>
            </a:r>
            <a:r>
              <a:rPr lang="en-US" altLang="ko-KR" sz="2800" dirty="0" smtClean="0"/>
              <a:t>[             ],   </a:t>
            </a:r>
            <a:r>
              <a:rPr lang="ko-KR" altLang="en-US" sz="2800" dirty="0" smtClean="0"/>
              <a:t>외곬으로</a:t>
            </a:r>
            <a:r>
              <a:rPr lang="en-US" altLang="ko-KR" sz="2800" dirty="0" smtClean="0"/>
              <a:t>[            ]</a:t>
            </a:r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3. </a:t>
            </a:r>
            <a:r>
              <a:rPr lang="ko-KR" altLang="en-US" sz="3200" b="1" dirty="0" smtClean="0"/>
              <a:t>소리의 연음</a:t>
            </a:r>
            <a:r>
              <a:rPr lang="en-US" altLang="ko-KR" sz="3200" b="1" dirty="0" smtClean="0"/>
              <a:t>-2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연음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값에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갑쎄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값을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갑쓸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값이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갑씨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곬이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골씨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넋을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넉쓸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넋이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넉씨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닭이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달기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닭을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달글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몫이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목씨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밟을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발블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삶에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살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메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없어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업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써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읊어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을퍼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읽어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일거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젊어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절머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늙은이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늘그니</a:t>
            </a:r>
            <a:r>
              <a:rPr lang="en-US" altLang="ko-KR" sz="2800" dirty="0" smtClean="0"/>
              <a:t>],    </a:t>
            </a:r>
            <a:r>
              <a:rPr lang="ko-KR" altLang="en-US" sz="2800" dirty="0" smtClean="0"/>
              <a:t>떫은맛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떨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븐맏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여덟을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여덜블</a:t>
            </a:r>
            <a:r>
              <a:rPr lang="en-US" altLang="ko-KR" sz="2800" dirty="0" smtClean="0"/>
              <a:t>],    </a:t>
            </a:r>
            <a:r>
              <a:rPr lang="ko-KR" altLang="en-US" sz="2800" dirty="0" smtClean="0"/>
              <a:t>젊은이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절므니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err="1" smtClean="0"/>
              <a:t>얽어매다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얼거매다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외곬으로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외골쓰로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3. </a:t>
            </a:r>
            <a:r>
              <a:rPr lang="ko-KR" altLang="en-US" sz="3200" b="1" dirty="0" smtClean="0"/>
              <a:t>소리의 연음</a:t>
            </a:r>
            <a:r>
              <a:rPr lang="en-US" altLang="ko-KR" sz="3200" b="1" dirty="0" smtClean="0"/>
              <a:t>-2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연음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2800" dirty="0" smtClean="0"/>
              <a:t>값은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갑쓴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150000"/>
              </a:lnSpc>
            </a:pPr>
            <a:r>
              <a:rPr lang="ko-KR" altLang="en-US" sz="2800" dirty="0" smtClean="0"/>
              <a:t>값이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갑씨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150000"/>
              </a:lnSpc>
            </a:pPr>
            <a:r>
              <a:rPr lang="ko-KR" altLang="en-US" sz="2800" dirty="0" smtClean="0"/>
              <a:t>몫을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목쓸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150000"/>
              </a:lnSpc>
            </a:pPr>
            <a:r>
              <a:rPr lang="ko-KR" altLang="en-US" sz="2800" dirty="0" smtClean="0"/>
              <a:t>닭을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달글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150000"/>
              </a:lnSpc>
            </a:pPr>
            <a:r>
              <a:rPr lang="ko-KR" altLang="en-US" sz="2800" dirty="0" smtClean="0"/>
              <a:t>흙이나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흘기나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150000"/>
              </a:lnSpc>
            </a:pPr>
            <a:r>
              <a:rPr lang="ko-KR" altLang="en-US" sz="2800" dirty="0" smtClean="0"/>
              <a:t>여덟이오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여덜비오</a:t>
            </a:r>
            <a:r>
              <a:rPr lang="en-US" altLang="ko-KR" sz="2800" dirty="0" smtClean="0"/>
              <a:t>] 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/>
              <a:t>오용사례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연음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2800" dirty="0" smtClean="0"/>
              <a:t>값은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갑쓴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가븐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ct val="150000"/>
              </a:lnSpc>
            </a:pPr>
            <a:r>
              <a:rPr lang="ko-KR" altLang="en-US" sz="2800" dirty="0" smtClean="0"/>
              <a:t>값이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갑씨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가비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ct val="150000"/>
              </a:lnSpc>
            </a:pPr>
            <a:r>
              <a:rPr lang="ko-KR" altLang="en-US" sz="2800" dirty="0" smtClean="0"/>
              <a:t>몫을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목쓸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모글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ct val="150000"/>
              </a:lnSpc>
            </a:pPr>
            <a:r>
              <a:rPr lang="ko-KR" altLang="en-US" sz="2800" dirty="0" smtClean="0"/>
              <a:t>닭을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달글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다글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  <a:r>
              <a:rPr lang="ko-KR" altLang="en-US" sz="2800" dirty="0" smtClean="0">
                <a:solidFill>
                  <a:srgbClr val="C00000"/>
                </a:solidFill>
              </a:rPr>
              <a:t> </a:t>
            </a:r>
            <a:endParaRPr lang="en-US" altLang="ko-KR" sz="28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800" dirty="0" smtClean="0"/>
              <a:t>흙이나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흘기나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흐기나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ct val="150000"/>
              </a:lnSpc>
            </a:pPr>
            <a:r>
              <a:rPr lang="ko-KR" altLang="en-US" sz="2800" dirty="0" smtClean="0"/>
              <a:t>여덟이오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여덜비오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여더리오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  <a:endParaRPr lang="en-US" altLang="ko-KR" sz="28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/>
              <a:t>오용사례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연음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/>
              <a:t>표준발음법 제</a:t>
            </a:r>
            <a:r>
              <a:rPr lang="en-US" altLang="ko-KR" sz="2800" dirty="0" smtClean="0"/>
              <a:t>4</a:t>
            </a:r>
            <a:r>
              <a:rPr lang="ko-KR" altLang="en-US" sz="2800" dirty="0" smtClean="0"/>
              <a:t>장 받침의 발음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제</a:t>
            </a:r>
            <a:r>
              <a:rPr lang="en-US" altLang="ko-KR" sz="2800" dirty="0" smtClean="0"/>
              <a:t>15</a:t>
            </a:r>
            <a:r>
              <a:rPr lang="ko-KR" altLang="en-US" sz="2800" dirty="0" smtClean="0"/>
              <a:t>항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받침 뒤에 모음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ㅏ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ㅓ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ㅗ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ㅜ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ㅟ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들로 시작되는 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실질 형태소가 연결되는 경우에는 </a:t>
            </a:r>
            <a:r>
              <a:rPr lang="ko-KR" altLang="en-US" sz="2800" dirty="0" smtClean="0">
                <a:solidFill>
                  <a:srgbClr val="C00000"/>
                </a:solidFill>
              </a:rPr>
              <a:t>대표음</a:t>
            </a:r>
            <a:r>
              <a:rPr lang="ko-KR" altLang="en-US" sz="2800" dirty="0" smtClean="0"/>
              <a:t>으로 바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꾸어서 뒤 음절 첫소리로 옮겨 발음한다</a:t>
            </a:r>
            <a:r>
              <a:rPr lang="en-US" altLang="ko-KR" sz="2800" dirty="0" smtClean="0"/>
              <a:t>.</a:t>
            </a:r>
            <a:endParaRPr lang="ko-KR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4. </a:t>
            </a:r>
            <a:r>
              <a:rPr lang="ko-KR" altLang="en-US" sz="3200" b="1" dirty="0" smtClean="0"/>
              <a:t>소리의 절음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절음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989440"/>
            <a:ext cx="8229600" cy="4873836"/>
          </a:xfrm>
        </p:spPr>
        <p:txBody>
          <a:bodyPr>
            <a:noAutofit/>
          </a:bodyPr>
          <a:lstStyle/>
          <a:p>
            <a:r>
              <a:rPr lang="en-US" altLang="ko-KR" sz="2800" b="1" dirty="0" smtClean="0"/>
              <a:t>1. </a:t>
            </a:r>
            <a:r>
              <a:rPr lang="ko-KR" altLang="en-US" sz="2800" b="1" dirty="0" smtClean="0"/>
              <a:t>단모음화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계획</a:t>
            </a:r>
            <a:r>
              <a:rPr lang="en-US" altLang="ko-KR" sz="2000" b="1" dirty="0" smtClean="0"/>
              <a:t>-&gt; </a:t>
            </a:r>
            <a:r>
              <a:rPr lang="ko-KR" altLang="en-US" sz="2000" b="1" dirty="0" smtClean="0"/>
              <a:t>게</a:t>
            </a:r>
            <a:r>
              <a:rPr lang="en-US" altLang="ko-KR" sz="2000" b="1" dirty="0" smtClean="0"/>
              <a:t>:</a:t>
            </a:r>
            <a:r>
              <a:rPr lang="ko-KR" altLang="en-US" sz="2000" b="1" dirty="0" smtClean="0"/>
              <a:t>획</a:t>
            </a:r>
            <a:r>
              <a:rPr lang="en-US" altLang="ko-KR" sz="2000" b="1" dirty="0" smtClean="0"/>
              <a:t>)</a:t>
            </a:r>
            <a:r>
              <a:rPr lang="ko-KR" altLang="en-US" sz="1200" b="1" dirty="0" smtClean="0"/>
              <a:t>이중모음을 단모음으로 발음하는 것을 허용</a:t>
            </a:r>
          </a:p>
          <a:p>
            <a:r>
              <a:rPr lang="en-US" altLang="ko-KR" sz="2800" b="1" dirty="0" smtClean="0"/>
              <a:t>2. </a:t>
            </a:r>
            <a:r>
              <a:rPr lang="ko-KR" altLang="en-US" sz="2800" b="1" dirty="0" smtClean="0"/>
              <a:t>이중모음화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외국</a:t>
            </a:r>
            <a:r>
              <a:rPr lang="en-US" altLang="ko-KR" sz="2000" b="1" dirty="0" smtClean="0"/>
              <a:t>-&gt; </a:t>
            </a:r>
            <a:r>
              <a:rPr lang="ko-KR" altLang="en-US" sz="2000" b="1" dirty="0" err="1" smtClean="0"/>
              <a:t>웨</a:t>
            </a:r>
            <a:r>
              <a:rPr lang="en-US" altLang="ko-KR" sz="2000" b="1" dirty="0" smtClean="0"/>
              <a:t>:</a:t>
            </a:r>
            <a:r>
              <a:rPr lang="ko-KR" altLang="en-US" sz="2000" b="1" dirty="0" smtClean="0"/>
              <a:t>국</a:t>
            </a:r>
            <a:r>
              <a:rPr lang="en-US" altLang="ko-KR" sz="2000" b="1" dirty="0" smtClean="0"/>
              <a:t>)</a:t>
            </a:r>
            <a:r>
              <a:rPr lang="ko-KR" altLang="en-US" sz="1200" b="1" dirty="0" smtClean="0"/>
              <a:t>단모음을 이중모음으로 발음하는 것을 허용</a:t>
            </a:r>
          </a:p>
          <a:p>
            <a:r>
              <a:rPr lang="en-US" altLang="ko-KR" sz="2800" b="1" dirty="0" smtClean="0"/>
              <a:t>3. </a:t>
            </a:r>
            <a:r>
              <a:rPr lang="ko-KR" altLang="en-US" sz="2800" b="1" dirty="0" smtClean="0"/>
              <a:t>소리의 연음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감염</a:t>
            </a:r>
            <a:r>
              <a:rPr lang="en-US" altLang="ko-KR" sz="2000" b="1" dirty="0" smtClean="0"/>
              <a:t>-&gt; </a:t>
            </a:r>
            <a:r>
              <a:rPr lang="ko-KR" altLang="en-US" sz="2000" b="1" dirty="0" smtClean="0"/>
              <a:t>가</a:t>
            </a:r>
            <a:r>
              <a:rPr lang="en-US" altLang="ko-KR" sz="2000" b="1" dirty="0" smtClean="0"/>
              <a:t>:</a:t>
            </a:r>
            <a:r>
              <a:rPr lang="ko-KR" altLang="en-US" sz="2000" b="1" dirty="0" err="1" smtClean="0"/>
              <a:t>몀</a:t>
            </a:r>
            <a:r>
              <a:rPr lang="en-US" altLang="ko-KR" sz="2000" b="1" dirty="0" smtClean="0"/>
              <a:t>)</a:t>
            </a:r>
            <a:r>
              <a:rPr lang="ko-KR" altLang="en-US" sz="1200" b="1" dirty="0" smtClean="0"/>
              <a:t>앞 음절의 받침을 뒤 음절의 모음과 이어서 발음</a:t>
            </a:r>
          </a:p>
          <a:p>
            <a:r>
              <a:rPr lang="en-US" altLang="ko-KR" sz="2800" b="1" dirty="0" smtClean="0"/>
              <a:t>4. </a:t>
            </a:r>
            <a:r>
              <a:rPr lang="ko-KR" altLang="en-US" sz="2800" b="1" dirty="0" smtClean="0"/>
              <a:t>소리의 절음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겉옷</a:t>
            </a:r>
            <a:r>
              <a:rPr lang="en-US" altLang="ko-KR" sz="2000" b="1" dirty="0" smtClean="0"/>
              <a:t>-&gt;</a:t>
            </a:r>
            <a:r>
              <a:rPr lang="ko-KR" altLang="en-US" sz="2000" b="1" dirty="0" smtClean="0"/>
              <a:t>거</a:t>
            </a:r>
            <a:r>
              <a:rPr lang="en-US" altLang="ko-KR" sz="2000" b="1" dirty="0" smtClean="0"/>
              <a:t>: </a:t>
            </a:r>
            <a:r>
              <a:rPr lang="ko-KR" altLang="en-US" sz="2000" b="1" dirty="0" err="1" smtClean="0"/>
              <a:t>돋</a:t>
            </a:r>
            <a:r>
              <a:rPr lang="en-US" altLang="ko-KR" sz="2000" b="1" dirty="0" smtClean="0"/>
              <a:t>)</a:t>
            </a:r>
            <a:r>
              <a:rPr lang="ko-KR" altLang="en-US" sz="1200" b="1" dirty="0" smtClean="0"/>
              <a:t>합성어나 단어  사이에서 앞 음절의 받침 발음을</a:t>
            </a:r>
            <a:endParaRPr lang="en-US" altLang="ko-KR" sz="1200" b="1" dirty="0" smtClean="0"/>
          </a:p>
          <a:p>
            <a:pPr marL="0" indent="0">
              <a:buNone/>
            </a:pPr>
            <a:r>
              <a:rPr lang="en-US" altLang="ko-KR" sz="1200" b="1" dirty="0" smtClean="0"/>
              <a:t>                                                                                                                </a:t>
            </a:r>
            <a:r>
              <a:rPr lang="ko-KR" altLang="en-US" sz="1200" b="1" dirty="0" smtClean="0"/>
              <a:t>                        끊었다가  </a:t>
            </a:r>
            <a:r>
              <a:rPr lang="en-US" altLang="ko-KR" sz="1200" b="1" dirty="0" smtClean="0"/>
              <a:t>‘</a:t>
            </a:r>
            <a:r>
              <a:rPr lang="ko-KR" altLang="en-US" sz="1200" b="1" dirty="0" smtClean="0"/>
              <a:t>대표음</a:t>
            </a:r>
            <a:r>
              <a:rPr lang="en-US" altLang="ko-KR" sz="1200" b="1" dirty="0" smtClean="0"/>
              <a:t>’</a:t>
            </a:r>
            <a:r>
              <a:rPr lang="ko-KR" altLang="en-US" sz="1200" b="1" dirty="0" smtClean="0"/>
              <a:t>으로 바꾸어 연음</a:t>
            </a:r>
          </a:p>
          <a:p>
            <a:r>
              <a:rPr lang="en-US" altLang="ko-KR" sz="2800" b="1" dirty="0" smtClean="0"/>
              <a:t>5. </a:t>
            </a:r>
            <a:r>
              <a:rPr lang="ko-KR" altLang="en-US" sz="2800" b="1" dirty="0" smtClean="0"/>
              <a:t>소리의 동화</a:t>
            </a:r>
            <a:r>
              <a:rPr lang="en-US" altLang="ko-KR" sz="2000" b="1" dirty="0" smtClean="0"/>
              <a:t>( </a:t>
            </a:r>
            <a:r>
              <a:rPr lang="ko-KR" altLang="en-US" sz="2000" b="1" dirty="0" smtClean="0"/>
              <a:t>국민</a:t>
            </a:r>
            <a:r>
              <a:rPr lang="en-US" altLang="ko-KR" sz="2000" b="1" dirty="0" smtClean="0"/>
              <a:t>-&gt; </a:t>
            </a:r>
            <a:r>
              <a:rPr lang="ko-KR" altLang="en-US" sz="2000" b="1" dirty="0" err="1" smtClean="0"/>
              <a:t>궁민</a:t>
            </a:r>
            <a:r>
              <a:rPr lang="en-US" altLang="ko-KR" sz="2000" b="1" dirty="0" smtClean="0"/>
              <a:t>)</a:t>
            </a:r>
            <a:r>
              <a:rPr lang="ko-KR" altLang="en-US" sz="1000" b="1" dirty="0" smtClean="0"/>
              <a:t>이웃한  말소리가 영향을 받아 비슷하거나 같은 소리로 바뀜</a:t>
            </a:r>
          </a:p>
          <a:p>
            <a:r>
              <a:rPr lang="en-US" altLang="ko-KR" sz="2800" b="1" dirty="0" smtClean="0"/>
              <a:t>6. </a:t>
            </a:r>
            <a:r>
              <a:rPr lang="ko-KR" altLang="en-US" sz="2800" b="1" dirty="0" smtClean="0"/>
              <a:t>된소리되기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면발</a:t>
            </a:r>
            <a:r>
              <a:rPr lang="en-US" altLang="ko-KR" sz="2000" b="1" dirty="0" smtClean="0"/>
              <a:t>-&gt; </a:t>
            </a:r>
            <a:r>
              <a:rPr lang="ko-KR" altLang="en-US" sz="2000" b="1" dirty="0" err="1" smtClean="0"/>
              <a:t>면빨</a:t>
            </a:r>
            <a:r>
              <a:rPr lang="en-US" altLang="ko-KR" sz="2000" b="1" dirty="0" smtClean="0"/>
              <a:t>)</a:t>
            </a:r>
            <a:r>
              <a:rPr lang="ko-KR" altLang="en-US" sz="1200" b="1" dirty="0" smtClean="0"/>
              <a:t>예사소리를 된소리로 발음</a:t>
            </a:r>
          </a:p>
          <a:p>
            <a:r>
              <a:rPr lang="en-US" altLang="ko-KR" sz="2800" b="1" dirty="0" smtClean="0"/>
              <a:t>7. </a:t>
            </a:r>
            <a:r>
              <a:rPr lang="ko-KR" altLang="en-US" sz="2800" b="1" dirty="0" err="1" smtClean="0"/>
              <a:t>거센소리되기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각하</a:t>
            </a:r>
            <a:r>
              <a:rPr lang="en-US" altLang="ko-KR" sz="2000" b="1" dirty="0" smtClean="0"/>
              <a:t>-&gt; </a:t>
            </a:r>
            <a:r>
              <a:rPr lang="ko-KR" altLang="en-US" sz="2000" b="1" dirty="0" err="1" smtClean="0"/>
              <a:t>가카</a:t>
            </a:r>
            <a:r>
              <a:rPr lang="en-US" altLang="ko-KR" sz="2000" b="1" dirty="0" smtClean="0"/>
              <a:t>)</a:t>
            </a:r>
            <a:r>
              <a:rPr lang="ko-KR" altLang="en-US" sz="1200" b="1" dirty="0" smtClean="0"/>
              <a:t>예사소리를 거센소리로 발음</a:t>
            </a:r>
          </a:p>
          <a:p>
            <a:r>
              <a:rPr lang="en-US" altLang="ko-KR" sz="2800" b="1" dirty="0" smtClean="0"/>
              <a:t>8. </a:t>
            </a:r>
            <a:r>
              <a:rPr lang="ko-KR" altLang="en-US" sz="2800" b="1" dirty="0" smtClean="0"/>
              <a:t>소리의 첨가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솜이불</a:t>
            </a:r>
            <a:r>
              <a:rPr lang="en-US" altLang="ko-KR" sz="2000" b="1" dirty="0" smtClean="0"/>
              <a:t>-&gt; </a:t>
            </a:r>
            <a:r>
              <a:rPr lang="ko-KR" altLang="en-US" sz="2000" b="1" dirty="0" smtClean="0"/>
              <a:t>솜</a:t>
            </a:r>
            <a:r>
              <a:rPr lang="en-US" altLang="ko-KR" sz="2000" b="1" dirty="0" smtClean="0"/>
              <a:t>:</a:t>
            </a:r>
            <a:r>
              <a:rPr lang="ko-KR" altLang="en-US" sz="2000" b="1" dirty="0" err="1" smtClean="0"/>
              <a:t>니불</a:t>
            </a:r>
            <a:r>
              <a:rPr lang="en-US" altLang="ko-KR" sz="2000" b="1" dirty="0" smtClean="0"/>
              <a:t>)</a:t>
            </a:r>
            <a:r>
              <a:rPr lang="ko-KR" altLang="en-US" sz="1200" b="1" dirty="0" smtClean="0"/>
              <a:t>합성어나 파생어에서 소리를 첨가해 발음</a:t>
            </a:r>
          </a:p>
          <a:p>
            <a:r>
              <a:rPr lang="en-US" altLang="ko-KR" sz="2800" b="1" dirty="0" smtClean="0"/>
              <a:t>9. </a:t>
            </a:r>
            <a:r>
              <a:rPr lang="ko-KR" altLang="en-US" sz="2800" b="1" dirty="0" smtClean="0"/>
              <a:t>소리의 탈락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쌓이다</a:t>
            </a:r>
            <a:r>
              <a:rPr lang="en-US" altLang="ko-KR" sz="2000" b="1" dirty="0" smtClean="0"/>
              <a:t>-&gt; </a:t>
            </a:r>
            <a:r>
              <a:rPr lang="ko-KR" altLang="en-US" sz="2000" b="1" dirty="0" smtClean="0"/>
              <a:t>싸이다</a:t>
            </a:r>
            <a:r>
              <a:rPr lang="en-US" altLang="ko-KR" sz="2000" b="1" dirty="0" smtClean="0"/>
              <a:t>)</a:t>
            </a:r>
            <a:r>
              <a:rPr lang="ko-KR" altLang="en-US" sz="1200" b="1" dirty="0" smtClean="0"/>
              <a:t>받침  </a:t>
            </a:r>
            <a:r>
              <a:rPr lang="ko-KR" altLang="en-US" sz="1200" b="1" dirty="0" err="1" smtClean="0"/>
              <a:t>ㅎ</a:t>
            </a:r>
            <a:r>
              <a:rPr lang="ko-KR" altLang="en-US" sz="1200" b="1" dirty="0" smtClean="0"/>
              <a:t> 뒤에 모음이 올 경우 </a:t>
            </a:r>
            <a:r>
              <a:rPr lang="ko-KR" altLang="en-US" sz="1200" b="1" dirty="0" err="1" smtClean="0"/>
              <a:t>ㅎ이</a:t>
            </a:r>
            <a:r>
              <a:rPr lang="ko-KR" altLang="en-US" sz="1200" b="1" dirty="0" smtClean="0"/>
              <a:t> 탈락</a:t>
            </a:r>
          </a:p>
          <a:p>
            <a:r>
              <a:rPr lang="en-US" altLang="ko-KR" sz="2800" b="1" dirty="0" smtClean="0"/>
              <a:t>10. </a:t>
            </a:r>
            <a:r>
              <a:rPr lang="ko-KR" altLang="en-US" sz="2800" b="1" dirty="0" smtClean="0"/>
              <a:t>소리의 약화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철학</a:t>
            </a:r>
            <a:r>
              <a:rPr lang="en-US" altLang="ko-KR" sz="2000" b="1" dirty="0" smtClean="0"/>
              <a:t>-&gt; </a:t>
            </a:r>
            <a:r>
              <a:rPr lang="ko-KR" altLang="en-US" sz="2000" b="1" dirty="0" err="1" smtClean="0"/>
              <a:t>처락</a:t>
            </a:r>
            <a:r>
              <a:rPr lang="en-US" altLang="ko-KR" sz="2000" b="1" dirty="0" smtClean="0"/>
              <a:t>)</a:t>
            </a:r>
            <a:r>
              <a:rPr lang="ko-KR" altLang="en-US" sz="1200" b="1" dirty="0" err="1" smtClean="0"/>
              <a:t>유성음</a:t>
            </a:r>
            <a:r>
              <a:rPr lang="en-US" altLang="ko-KR" sz="1200" b="1" dirty="0" smtClean="0"/>
              <a:t>(</a:t>
            </a:r>
            <a:r>
              <a:rPr lang="ko-KR" altLang="en-US" sz="1200" b="1" dirty="0" smtClean="0"/>
              <a:t>모음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ㄴ</a:t>
            </a:r>
            <a:r>
              <a:rPr lang="en-US" altLang="ko-KR" sz="1200" b="1" dirty="0" smtClean="0"/>
              <a:t>,</a:t>
            </a:r>
            <a:r>
              <a:rPr lang="ko-KR" altLang="en-US" sz="1200" b="1" dirty="0" smtClean="0"/>
              <a:t>ㄹ</a:t>
            </a:r>
            <a:r>
              <a:rPr lang="en-US" altLang="ko-KR" sz="1200" b="1" dirty="0" smtClean="0"/>
              <a:t>,</a:t>
            </a:r>
            <a:r>
              <a:rPr lang="ko-KR" altLang="en-US" sz="1200" b="1" dirty="0" err="1" smtClean="0"/>
              <a:t>ㅁ</a:t>
            </a:r>
            <a:r>
              <a:rPr lang="en-US" altLang="ko-KR" sz="1200" b="1" dirty="0" smtClean="0"/>
              <a:t>,</a:t>
            </a:r>
            <a:r>
              <a:rPr lang="ko-KR" altLang="en-US" sz="1200" b="1" dirty="0" err="1" smtClean="0"/>
              <a:t>ㅇ</a:t>
            </a:r>
            <a:r>
              <a:rPr lang="en-US" altLang="ko-KR" sz="1200" b="1" dirty="0" smtClean="0"/>
              <a:t>)</a:t>
            </a:r>
            <a:r>
              <a:rPr lang="ko-KR" altLang="en-US" sz="1200" b="1" dirty="0" smtClean="0"/>
              <a:t>사이에 </a:t>
            </a:r>
            <a:r>
              <a:rPr lang="en-US" altLang="ko-KR" sz="1200" b="1" dirty="0"/>
              <a:t> </a:t>
            </a:r>
            <a:r>
              <a:rPr lang="ko-KR" altLang="en-US" sz="1200" b="1" dirty="0" err="1" smtClean="0"/>
              <a:t>ㅎ이</a:t>
            </a:r>
            <a:r>
              <a:rPr lang="ko-KR" altLang="en-US" sz="1200" b="1" dirty="0" smtClean="0"/>
              <a:t> 올 경우 </a:t>
            </a:r>
            <a:r>
              <a:rPr lang="ko-KR" altLang="en-US" sz="1200" b="1" dirty="0" err="1" smtClean="0"/>
              <a:t>ㅎ음가</a:t>
            </a:r>
            <a:r>
              <a:rPr lang="ko-KR" altLang="en-US" sz="1200" b="1" dirty="0" smtClean="0"/>
              <a:t> </a:t>
            </a:r>
            <a:r>
              <a:rPr lang="ko-KR" altLang="en-US" sz="1200" b="1" dirty="0"/>
              <a:t>약</a:t>
            </a:r>
            <a:r>
              <a:rPr lang="ko-KR" altLang="en-US" sz="1200" b="1" dirty="0" smtClean="0"/>
              <a:t>화</a:t>
            </a:r>
            <a:endParaRPr lang="ko-KR" altLang="en-US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&lt;</a:t>
            </a:r>
            <a:r>
              <a:rPr lang="ko-KR" altLang="en-US" sz="3200" b="1" dirty="0" smtClean="0"/>
              <a:t>표기와 발음이 일치하지 않는 음운 현상</a:t>
            </a:r>
            <a:r>
              <a:rPr lang="en-US" altLang="ko-KR" sz="3200" b="1" dirty="0" smtClean="0"/>
              <a:t>&gt;</a:t>
            </a:r>
            <a:endParaRPr lang="ko-KR" altLang="en-US" sz="3200" b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대표음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dirty="0" err="1" smtClean="0"/>
              <a:t>ㅅ</a:t>
            </a:r>
            <a:r>
              <a:rPr lang="en-US" altLang="ko-KR" sz="4000" dirty="0" smtClean="0"/>
              <a:t>, </a:t>
            </a:r>
            <a:r>
              <a:rPr lang="ko-KR" altLang="en-US" sz="4000" dirty="0" err="1" smtClean="0"/>
              <a:t>ㅆ</a:t>
            </a:r>
            <a:r>
              <a:rPr lang="en-US" altLang="ko-KR" sz="4000" dirty="0" smtClean="0"/>
              <a:t>, </a:t>
            </a:r>
            <a:r>
              <a:rPr lang="ko-KR" altLang="en-US" sz="4000" dirty="0" err="1" smtClean="0"/>
              <a:t>ㅈ</a:t>
            </a:r>
            <a:r>
              <a:rPr lang="en-US" altLang="ko-KR" sz="4000" dirty="0" smtClean="0"/>
              <a:t>, </a:t>
            </a:r>
            <a:r>
              <a:rPr lang="ko-KR" altLang="en-US" sz="4000" dirty="0" err="1" smtClean="0"/>
              <a:t>ㅊ</a:t>
            </a:r>
            <a:r>
              <a:rPr lang="en-US" altLang="ko-KR" sz="4000" dirty="0" smtClean="0"/>
              <a:t>, </a:t>
            </a:r>
            <a:r>
              <a:rPr lang="ko-KR" altLang="en-US" sz="4000" dirty="0" err="1" smtClean="0"/>
              <a:t>ㅌ</a:t>
            </a:r>
            <a:r>
              <a:rPr lang="ko-KR" altLang="en-US" sz="4000" dirty="0" smtClean="0"/>
              <a:t> </a:t>
            </a:r>
            <a:r>
              <a:rPr lang="ko-KR" altLang="en-US" sz="4000" b="1" dirty="0" smtClean="0">
                <a:latin typeface="바탕"/>
                <a:ea typeface="바탕"/>
              </a:rPr>
              <a:t>→</a:t>
            </a:r>
            <a:r>
              <a:rPr lang="ko-KR" altLang="en-US" sz="4000" dirty="0" smtClean="0">
                <a:latin typeface="바탕"/>
                <a:ea typeface="바탕"/>
              </a:rPr>
              <a:t> </a:t>
            </a:r>
            <a:r>
              <a:rPr lang="ko-KR" altLang="en-US" sz="4000" dirty="0" err="1" smtClean="0"/>
              <a:t>ㄷ</a:t>
            </a:r>
            <a:endParaRPr lang="en-US" altLang="ko-KR" sz="4000" dirty="0" smtClean="0"/>
          </a:p>
          <a:p>
            <a:pPr>
              <a:lnSpc>
                <a:spcPct val="200000"/>
              </a:lnSpc>
            </a:pPr>
            <a:r>
              <a:rPr lang="ko-KR" altLang="en-US" sz="4000" dirty="0" err="1" smtClean="0"/>
              <a:t>ㄲ</a:t>
            </a:r>
            <a:r>
              <a:rPr lang="en-US" altLang="ko-KR" sz="4000" dirty="0" smtClean="0"/>
              <a:t>, </a:t>
            </a:r>
            <a:r>
              <a:rPr lang="ko-KR" altLang="en-US" sz="4000" dirty="0" err="1" smtClean="0"/>
              <a:t>ㅋ</a:t>
            </a:r>
            <a:r>
              <a:rPr lang="en-US" altLang="ko-KR" sz="4000" dirty="0" smtClean="0"/>
              <a:t> </a:t>
            </a:r>
            <a:r>
              <a:rPr lang="ko-KR" altLang="en-US" sz="4000" b="1" dirty="0">
                <a:latin typeface="바탕"/>
                <a:ea typeface="바탕"/>
              </a:rPr>
              <a:t>→</a:t>
            </a:r>
            <a:r>
              <a:rPr lang="ko-KR" altLang="en-US" sz="4000" dirty="0">
                <a:latin typeface="바탕"/>
                <a:ea typeface="바탕"/>
              </a:rPr>
              <a:t> </a:t>
            </a:r>
            <a:r>
              <a:rPr lang="ko-KR" altLang="en-US" sz="4000" dirty="0" err="1" smtClean="0"/>
              <a:t>ㄱ</a:t>
            </a:r>
            <a:endParaRPr lang="en-US" altLang="ko-KR" sz="4000" dirty="0" smtClean="0"/>
          </a:p>
          <a:p>
            <a:pPr>
              <a:lnSpc>
                <a:spcPct val="200000"/>
              </a:lnSpc>
            </a:pPr>
            <a:r>
              <a:rPr lang="ko-KR" altLang="en-US" sz="4000" dirty="0" err="1" smtClean="0"/>
              <a:t>ㅍ</a:t>
            </a:r>
            <a:r>
              <a:rPr lang="ko-KR" altLang="en-US" sz="4000" dirty="0">
                <a:latin typeface="바탕"/>
                <a:ea typeface="바탕"/>
              </a:rPr>
              <a:t> </a:t>
            </a:r>
            <a:r>
              <a:rPr lang="ko-KR" altLang="en-US" sz="4000" b="1" dirty="0">
                <a:latin typeface="바탕"/>
                <a:ea typeface="바탕"/>
              </a:rPr>
              <a:t>→</a:t>
            </a:r>
            <a:r>
              <a:rPr lang="ko-KR" altLang="en-US" sz="4000" dirty="0">
                <a:latin typeface="바탕"/>
                <a:ea typeface="바탕"/>
              </a:rPr>
              <a:t> </a:t>
            </a:r>
            <a:r>
              <a:rPr lang="ko-KR" altLang="en-US" sz="4000" dirty="0" err="1" smtClean="0"/>
              <a:t>ㅂ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77621938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겉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옷</a:t>
            </a:r>
            <a:r>
              <a:rPr lang="en-US" altLang="ko-KR" sz="2800" dirty="0" smtClean="0"/>
              <a:t>[       ],  </a:t>
            </a:r>
            <a:r>
              <a:rPr lang="ko-KR" altLang="en-US" sz="2800" dirty="0" smtClean="0"/>
              <a:t>낱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알</a:t>
            </a:r>
            <a:r>
              <a:rPr lang="en-US" altLang="ko-KR" sz="2800" dirty="0" smtClean="0"/>
              <a:t>[       ],  </a:t>
            </a:r>
            <a:r>
              <a:rPr lang="ko-KR" altLang="en-US" sz="2800" dirty="0" smtClean="0"/>
              <a:t>늪 앞</a:t>
            </a:r>
            <a:r>
              <a:rPr lang="en-US" altLang="ko-KR" sz="2800" dirty="0" smtClean="0"/>
              <a:t>[      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끝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없다</a:t>
            </a:r>
            <a:r>
              <a:rPr lang="en-US" altLang="ko-KR" sz="2800" dirty="0" smtClean="0"/>
              <a:t>[          ],  </a:t>
            </a:r>
            <a:r>
              <a:rPr lang="ko-KR" altLang="en-US" sz="2800" dirty="0" err="1" smtClean="0"/>
              <a:t>덧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없다</a:t>
            </a:r>
            <a:r>
              <a:rPr lang="en-US" altLang="ko-KR" sz="2800" dirty="0" smtClean="0"/>
              <a:t>[          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맛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없다</a:t>
            </a:r>
            <a:r>
              <a:rPr lang="en-US" altLang="ko-KR" sz="2800" dirty="0" smtClean="0"/>
              <a:t>[          ],  </a:t>
            </a:r>
            <a:r>
              <a:rPr lang="ko-KR" altLang="en-US" sz="2800" dirty="0" smtClean="0"/>
              <a:t>멋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없다</a:t>
            </a:r>
            <a:r>
              <a:rPr lang="en-US" altLang="ko-KR" sz="2800" dirty="0" smtClean="0"/>
              <a:t>[          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밭 아래</a:t>
            </a:r>
            <a:r>
              <a:rPr lang="en-US" altLang="ko-KR" sz="2800" dirty="0" smtClean="0"/>
              <a:t>[          ],  </a:t>
            </a:r>
            <a:r>
              <a:rPr lang="ko-KR" altLang="en-US" sz="2800" dirty="0" err="1" smtClean="0"/>
              <a:t>웃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어른</a:t>
            </a:r>
            <a:r>
              <a:rPr lang="en-US" altLang="ko-KR" sz="2800" dirty="0" smtClean="0"/>
              <a:t>[          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첫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인상</a:t>
            </a:r>
            <a:r>
              <a:rPr lang="en-US" altLang="ko-KR" sz="2800" dirty="0" smtClean="0"/>
              <a:t>[          ],  </a:t>
            </a:r>
            <a:r>
              <a:rPr lang="ko-KR" altLang="en-US" sz="2800" dirty="0" err="1" smtClean="0"/>
              <a:t>헛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웃음</a:t>
            </a:r>
            <a:r>
              <a:rPr lang="en-US" altLang="ko-KR" sz="2800" dirty="0" smtClean="0"/>
              <a:t>[          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거짓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없이</a:t>
            </a:r>
            <a:r>
              <a:rPr lang="en-US" altLang="ko-KR" sz="2800" dirty="0" smtClean="0"/>
              <a:t>[             ],  </a:t>
            </a:r>
            <a:r>
              <a:rPr lang="ko-KR" altLang="en-US" sz="2800" dirty="0" smtClean="0"/>
              <a:t>젖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어머니</a:t>
            </a:r>
            <a:r>
              <a:rPr lang="en-US" altLang="ko-KR" sz="2800" dirty="0" smtClean="0"/>
              <a:t>[            ]</a:t>
            </a:r>
            <a:r>
              <a:rPr lang="ko-KR" altLang="en-US" sz="2800" dirty="0" smtClean="0"/>
              <a:t> </a:t>
            </a:r>
            <a:endParaRPr lang="en-US" altLang="ko-KR" sz="2800" dirty="0" smtClean="0"/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맛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있다</a:t>
            </a:r>
            <a:r>
              <a:rPr lang="en-US" altLang="ko-KR" sz="2800" dirty="0" smtClean="0"/>
              <a:t>[                    ],  </a:t>
            </a:r>
            <a:r>
              <a:rPr lang="ko-KR" altLang="en-US" sz="2800" dirty="0" smtClean="0"/>
              <a:t>멋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있다</a:t>
            </a:r>
            <a:r>
              <a:rPr lang="en-US" altLang="ko-KR" sz="2800" dirty="0" smtClean="0"/>
              <a:t>[                     ]</a:t>
            </a:r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4. </a:t>
            </a:r>
            <a:r>
              <a:rPr lang="ko-KR" altLang="en-US" sz="3200" b="1" dirty="0" smtClean="0"/>
              <a:t>소리의 절음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절음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겉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옷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거돋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낱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알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나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달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늪 앞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느밥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끝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없다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끄덥따</a:t>
            </a:r>
            <a:r>
              <a:rPr lang="en-US" altLang="ko-KR" sz="2800" dirty="0" smtClean="0"/>
              <a:t>],  </a:t>
            </a:r>
            <a:r>
              <a:rPr lang="ko-KR" altLang="en-US" sz="2800" dirty="0" err="1" smtClean="0"/>
              <a:t>덧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없다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더덥따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맛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없다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마덥따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멋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없다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머덥따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밭 아래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바다래</a:t>
            </a:r>
            <a:r>
              <a:rPr lang="en-US" altLang="ko-KR" sz="2800" dirty="0" smtClean="0"/>
              <a:t>],  </a:t>
            </a:r>
            <a:r>
              <a:rPr lang="ko-KR" altLang="en-US" sz="2800" dirty="0" err="1" smtClean="0"/>
              <a:t>웃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어른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우더른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첫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인상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처딘상</a:t>
            </a:r>
            <a:r>
              <a:rPr lang="en-US" altLang="ko-KR" sz="2800" dirty="0" smtClean="0"/>
              <a:t>],  </a:t>
            </a:r>
            <a:r>
              <a:rPr lang="ko-KR" altLang="en-US" sz="2800" dirty="0" err="1" smtClean="0"/>
              <a:t>헛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웃음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허두슴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거짓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없이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거지덥씨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젖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어머니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저더머니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 </a:t>
            </a:r>
            <a:endParaRPr lang="en-US" altLang="ko-KR" sz="2800" dirty="0" smtClean="0"/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맛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있다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마딛따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마싣따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멋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있다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머딛따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머싣따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4. </a:t>
            </a:r>
            <a:r>
              <a:rPr lang="ko-KR" altLang="en-US" sz="3200" b="1" dirty="0" smtClean="0"/>
              <a:t>소리의 절음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6021288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절음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/>
              <a:t>표준발음법 제</a:t>
            </a:r>
            <a:r>
              <a:rPr lang="en-US" altLang="ko-KR" sz="2800" dirty="0" smtClean="0"/>
              <a:t>5</a:t>
            </a:r>
            <a:r>
              <a:rPr lang="ko-KR" altLang="en-US" sz="2800" dirty="0" smtClean="0"/>
              <a:t>장 소리의 동화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제</a:t>
            </a:r>
            <a:r>
              <a:rPr lang="en-US" altLang="ko-KR" sz="2800" dirty="0" smtClean="0"/>
              <a:t>17</a:t>
            </a:r>
            <a:r>
              <a:rPr lang="ko-KR" altLang="en-US" sz="2800" dirty="0" smtClean="0"/>
              <a:t>항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받침 ‘</a:t>
            </a:r>
            <a:r>
              <a:rPr lang="ko-KR" altLang="en-US" sz="2800" dirty="0" err="1" smtClean="0"/>
              <a:t>ㄷ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ㅌ</a:t>
            </a:r>
            <a:r>
              <a:rPr lang="en-US" altLang="ko-KR" sz="2800" dirty="0" smtClean="0"/>
              <a:t>(</a:t>
            </a:r>
            <a:r>
              <a:rPr lang="ko-KR" altLang="en-US" sz="2800" spc="-1000" dirty="0" err="1" smtClean="0"/>
              <a:t>ㄹㅌ</a:t>
            </a:r>
            <a:r>
              <a:rPr lang="en-US" altLang="ko-KR" sz="2800" dirty="0" smtClean="0"/>
              <a:t>)’</a:t>
            </a:r>
            <a:r>
              <a:rPr lang="ko-KR" altLang="en-US" sz="2800" dirty="0" smtClean="0"/>
              <a:t>이 </a:t>
            </a:r>
            <a:r>
              <a:rPr lang="ko-KR" altLang="en-US" sz="2800" dirty="0" smtClean="0">
                <a:solidFill>
                  <a:srgbClr val="C00000"/>
                </a:solidFill>
              </a:rPr>
              <a:t>조사나 접미사의 모음 </a:t>
            </a:r>
            <a:r>
              <a:rPr lang="en-US" altLang="ko-KR" sz="2800" dirty="0" smtClean="0">
                <a:solidFill>
                  <a:srgbClr val="C00000"/>
                </a:solidFill>
              </a:rPr>
              <a:t>‘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ㅣ</a:t>
            </a:r>
            <a:r>
              <a:rPr lang="en-US" altLang="ko-KR" sz="2800" dirty="0" smtClean="0">
                <a:solidFill>
                  <a:srgbClr val="C00000"/>
                </a:solidFill>
              </a:rPr>
              <a:t>’</a:t>
            </a:r>
            <a:r>
              <a:rPr lang="ko-KR" altLang="en-US" sz="2800" dirty="0" smtClean="0">
                <a:solidFill>
                  <a:srgbClr val="C00000"/>
                </a:solidFill>
              </a:rPr>
              <a:t>와 </a:t>
            </a:r>
            <a:endParaRPr lang="en-US" altLang="ko-KR" sz="2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ko-KR" altLang="en-US" sz="2800" dirty="0" smtClean="0">
                <a:solidFill>
                  <a:srgbClr val="C00000"/>
                </a:solidFill>
              </a:rPr>
              <a:t>결합되는 경우</a:t>
            </a:r>
            <a:r>
              <a:rPr lang="ko-KR" altLang="en-US" sz="2800" dirty="0" smtClean="0"/>
              <a:t>에는</a:t>
            </a:r>
            <a:r>
              <a:rPr lang="en-US" altLang="ko-KR" sz="2800" dirty="0" smtClean="0"/>
              <a:t>, [</a:t>
            </a:r>
            <a:r>
              <a:rPr lang="ko-KR" altLang="en-US" sz="2800" dirty="0" err="1" smtClean="0"/>
              <a:t>ㅈ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ㅊ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으로 바꾸어서 뒤 음절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첫소리로 옮겨 발음한다</a:t>
            </a:r>
            <a:r>
              <a:rPr lang="en-US" altLang="ko-KR" sz="2800" dirty="0" smtClean="0"/>
              <a:t>. </a:t>
            </a:r>
            <a:r>
              <a:rPr lang="en-US" altLang="ko-KR" sz="2800" dirty="0" smtClean="0">
                <a:solidFill>
                  <a:srgbClr val="00B050"/>
                </a:solidFill>
              </a:rPr>
              <a:t>(</a:t>
            </a:r>
            <a:r>
              <a:rPr lang="ko-KR" altLang="en-US" sz="2800" b="1" dirty="0" smtClean="0">
                <a:solidFill>
                  <a:srgbClr val="00B050"/>
                </a:solidFill>
              </a:rPr>
              <a:t>구개음화</a:t>
            </a:r>
            <a:r>
              <a:rPr lang="en-US" altLang="ko-KR" sz="2800" dirty="0" smtClean="0">
                <a:solidFill>
                  <a:srgbClr val="00B050"/>
                </a:solidFill>
              </a:rPr>
              <a:t>)</a:t>
            </a:r>
          </a:p>
          <a:p>
            <a:pPr>
              <a:buNone/>
            </a:pPr>
            <a:r>
              <a:rPr lang="en-US" altLang="ko-KR" sz="2000" b="1" dirty="0" smtClean="0">
                <a:solidFill>
                  <a:srgbClr val="00B050"/>
                </a:solidFill>
              </a:rPr>
              <a:t> **</a:t>
            </a:r>
            <a:r>
              <a:rPr lang="ko-KR" altLang="en-US" sz="2000" b="1" dirty="0" smtClean="0">
                <a:solidFill>
                  <a:srgbClr val="00B050"/>
                </a:solidFill>
              </a:rPr>
              <a:t>자음의  종류</a:t>
            </a:r>
            <a:r>
              <a:rPr lang="en-US" altLang="ko-KR" sz="2000" b="1" dirty="0" smtClean="0">
                <a:solidFill>
                  <a:srgbClr val="00B050"/>
                </a:solidFill>
              </a:rPr>
              <a:t>(</a:t>
            </a:r>
            <a:r>
              <a:rPr lang="ko-KR" altLang="en-US" sz="2000" b="1" dirty="0" smtClean="0">
                <a:solidFill>
                  <a:srgbClr val="00B050"/>
                </a:solidFill>
              </a:rPr>
              <a:t>조음 방법</a:t>
            </a:r>
            <a:r>
              <a:rPr lang="en-US" altLang="ko-KR" sz="1600" b="1" dirty="0" smtClean="0">
                <a:solidFill>
                  <a:srgbClr val="00B050"/>
                </a:solidFill>
              </a:rPr>
              <a:t>)                                                           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*</a:t>
            </a:r>
            <a:r>
              <a:rPr lang="ko-KR" altLang="en-US" sz="1600" b="1" dirty="0" smtClean="0">
                <a:solidFill>
                  <a:srgbClr val="FF0000"/>
                </a:solidFill>
              </a:rPr>
              <a:t>자음의 종류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600" b="1" dirty="0" smtClean="0">
                <a:solidFill>
                  <a:srgbClr val="FF0000"/>
                </a:solidFill>
              </a:rPr>
              <a:t>조음 위치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en-US" altLang="ko-KR" sz="1800" b="1" dirty="0" smtClean="0">
                <a:solidFill>
                  <a:srgbClr val="00B050"/>
                </a:solidFill>
              </a:rPr>
              <a:t>0)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파열음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: 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ㅂ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.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ㅃ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,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ㅍ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(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양순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)/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ㄷ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,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ㄸ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,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ㅌ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(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치조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)/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ㄱ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,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ㄲ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,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ㅋ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 (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연구개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)     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양순음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: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ㅁ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ㅂ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ㅃ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ㅍ</a:t>
            </a:r>
            <a:endParaRPr lang="en-US" altLang="ko-KR" sz="1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sz="1800" b="1" dirty="0" smtClean="0">
                <a:solidFill>
                  <a:srgbClr val="00B050"/>
                </a:solidFill>
              </a:rPr>
              <a:t>1)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마찰음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: 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ㅅ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,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ㅆ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(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치조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)/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ㅎ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(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성문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)                            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치조음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: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ㄴ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ㄷ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ㄸ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ㅌ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ㄹ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</a:t>
            </a:r>
            <a:r>
              <a:rPr lang="ko-KR" altLang="en-US" sz="1400" b="1" u="sng" dirty="0" err="1" smtClean="0">
                <a:solidFill>
                  <a:srgbClr val="FF0000"/>
                </a:solidFill>
              </a:rPr>
              <a:t>ㅅ</a:t>
            </a:r>
            <a:r>
              <a:rPr lang="en-US" altLang="ko-KR" sz="1400" b="1" u="sng" dirty="0" smtClean="0">
                <a:solidFill>
                  <a:srgbClr val="FF0000"/>
                </a:solidFill>
              </a:rPr>
              <a:t>,</a:t>
            </a:r>
            <a:r>
              <a:rPr lang="ko-KR" altLang="en-US" sz="1400" b="1" u="sng" dirty="0" err="1" smtClean="0">
                <a:solidFill>
                  <a:srgbClr val="FF0000"/>
                </a:solidFill>
              </a:rPr>
              <a:t>ㅆ</a:t>
            </a:r>
            <a:r>
              <a:rPr lang="en-US" altLang="ko-KR" sz="1400" b="1" u="sng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u="sng" dirty="0" err="1" smtClean="0">
                <a:solidFill>
                  <a:srgbClr val="FF0000"/>
                </a:solidFill>
              </a:rPr>
              <a:t>ㅣ</a:t>
            </a:r>
            <a:r>
              <a:rPr lang="ko-KR" altLang="en-US" sz="1400" b="1" u="sng" dirty="0" smtClean="0">
                <a:solidFill>
                  <a:srgbClr val="FF0000"/>
                </a:solidFill>
              </a:rPr>
              <a:t> 이외 모음  앞</a:t>
            </a:r>
            <a:r>
              <a:rPr lang="en-US" altLang="ko-KR" sz="1400" b="1" u="sng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en-US" altLang="ko-KR" sz="1800" b="1" dirty="0" smtClean="0">
                <a:solidFill>
                  <a:srgbClr val="00B050"/>
                </a:solidFill>
              </a:rPr>
              <a:t>1)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파찰음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: 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ㅈ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,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ㅉ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,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ㅊ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(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경구개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)                                    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경구개음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: 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ㅈ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ㅉ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ㅊ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1400" b="1" u="sng" dirty="0" err="1" smtClean="0">
                <a:solidFill>
                  <a:srgbClr val="FF0000"/>
                </a:solidFill>
              </a:rPr>
              <a:t>ㅅ</a:t>
            </a:r>
            <a:r>
              <a:rPr lang="en-US" altLang="ko-KR" sz="1400" b="1" u="sng" dirty="0" smtClean="0">
                <a:solidFill>
                  <a:srgbClr val="FF0000"/>
                </a:solidFill>
              </a:rPr>
              <a:t>,</a:t>
            </a:r>
            <a:r>
              <a:rPr lang="ko-KR" altLang="en-US" sz="1400" b="1" u="sng" dirty="0" err="1" smtClean="0">
                <a:solidFill>
                  <a:srgbClr val="FF0000"/>
                </a:solidFill>
              </a:rPr>
              <a:t>ㅆ</a:t>
            </a:r>
            <a:r>
              <a:rPr lang="en-US" altLang="ko-KR" sz="1400" b="1" u="sng" dirty="0">
                <a:solidFill>
                  <a:srgbClr val="FF0000"/>
                </a:solidFill>
              </a:rPr>
              <a:t>(</a:t>
            </a:r>
            <a:r>
              <a:rPr lang="ko-KR" altLang="en-US" sz="1400" b="1" u="sng" dirty="0" err="1" smtClean="0">
                <a:solidFill>
                  <a:srgbClr val="FF0000"/>
                </a:solidFill>
              </a:rPr>
              <a:t>ㅣ</a:t>
            </a:r>
            <a:r>
              <a:rPr lang="ko-KR" altLang="en-US" sz="1400" b="1" u="sng" dirty="0" smtClean="0">
                <a:solidFill>
                  <a:srgbClr val="FF0000"/>
                </a:solidFill>
              </a:rPr>
              <a:t> 모음 앞</a:t>
            </a:r>
            <a:r>
              <a:rPr lang="en-US" altLang="ko-KR" sz="1400" b="1" u="sng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en-US" altLang="ko-KR" sz="1800" b="1" dirty="0" smtClean="0">
                <a:solidFill>
                  <a:srgbClr val="00B050"/>
                </a:solidFill>
              </a:rPr>
              <a:t>2)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비음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: 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ㅁ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(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양순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)/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ㄴ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(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치조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)/</a:t>
            </a:r>
            <a:r>
              <a:rPr lang="ko-KR" altLang="en-US" sz="1800" b="1" dirty="0" err="1" smtClean="0">
                <a:solidFill>
                  <a:srgbClr val="00B050"/>
                </a:solidFill>
              </a:rPr>
              <a:t>ㅇ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(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연구개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)               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연구개음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: 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ㄱ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ㄲ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ㅋ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ㅇ</a:t>
            </a:r>
            <a:endParaRPr lang="en-US" altLang="ko-KR" sz="1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sz="1800" b="1" dirty="0" smtClean="0">
                <a:solidFill>
                  <a:srgbClr val="00B050"/>
                </a:solidFill>
              </a:rPr>
              <a:t>3)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유음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: 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ㄹ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(</a:t>
            </a:r>
            <a:r>
              <a:rPr lang="ko-KR" altLang="en-US" sz="1800" b="1" dirty="0" smtClean="0">
                <a:solidFill>
                  <a:srgbClr val="00B050"/>
                </a:solidFill>
              </a:rPr>
              <a:t>치조</a:t>
            </a:r>
            <a:r>
              <a:rPr lang="en-US" altLang="ko-KR" sz="1800" b="1" dirty="0" smtClean="0">
                <a:solidFill>
                  <a:srgbClr val="00B050"/>
                </a:solidFill>
              </a:rPr>
              <a:t>)                                                      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성문음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: 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ㅎ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5. </a:t>
            </a:r>
            <a:r>
              <a:rPr lang="ko-KR" altLang="en-US" sz="3200" b="1" dirty="0" smtClean="0"/>
              <a:t>소리의 동화</a:t>
            </a:r>
            <a:r>
              <a:rPr lang="en-US" altLang="ko-KR" sz="3200" b="1" dirty="0" smtClean="0"/>
              <a:t>-1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같이</a:t>
            </a:r>
            <a:r>
              <a:rPr lang="en-US" altLang="ko-KR" sz="2800" dirty="0" smtClean="0"/>
              <a:t>[       ],   </a:t>
            </a:r>
            <a:r>
              <a:rPr lang="ko-KR" altLang="en-US" sz="2800" dirty="0" smtClean="0"/>
              <a:t>굳이</a:t>
            </a:r>
            <a:r>
              <a:rPr lang="en-US" altLang="ko-KR" sz="2800" dirty="0" smtClean="0"/>
              <a:t>[       ]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맏이</a:t>
            </a:r>
            <a:r>
              <a:rPr lang="en-US" altLang="ko-KR" sz="2800" dirty="0" smtClean="0"/>
              <a:t>[       ],   </a:t>
            </a:r>
            <a:r>
              <a:rPr lang="ko-KR" altLang="en-US" sz="2800" dirty="0" smtClean="0"/>
              <a:t>밭이</a:t>
            </a:r>
            <a:r>
              <a:rPr lang="en-US" altLang="ko-KR" sz="2800" dirty="0" smtClean="0"/>
              <a:t>[       ]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갈묻이</a:t>
            </a:r>
            <a:r>
              <a:rPr lang="en-US" altLang="ko-KR" sz="2800" dirty="0" smtClean="0"/>
              <a:t>[           ],   </a:t>
            </a:r>
            <a:r>
              <a:rPr lang="ko-KR" altLang="en-US" sz="2800" dirty="0" smtClean="0"/>
              <a:t>낱낱이</a:t>
            </a:r>
            <a:r>
              <a:rPr lang="en-US" altLang="ko-KR" sz="2800" dirty="0" smtClean="0"/>
              <a:t>[          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땀받이</a:t>
            </a:r>
            <a:r>
              <a:rPr lang="en-US" altLang="ko-KR" sz="2800" dirty="0" smtClean="0"/>
              <a:t>[          ],    </a:t>
            </a:r>
            <a:r>
              <a:rPr lang="ko-KR" altLang="en-US" sz="2800" dirty="0" smtClean="0"/>
              <a:t>미닫이</a:t>
            </a:r>
            <a:r>
              <a:rPr lang="en-US" altLang="ko-KR" sz="2800" dirty="0" smtClean="0"/>
              <a:t>[          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err="1" smtClean="0"/>
              <a:t>벼훑이</a:t>
            </a:r>
            <a:r>
              <a:rPr lang="en-US" altLang="ko-KR" sz="2800" dirty="0" smtClean="0"/>
              <a:t>[          ],    </a:t>
            </a:r>
            <a:r>
              <a:rPr lang="ko-KR" altLang="en-US" sz="2800" dirty="0" smtClean="0"/>
              <a:t>살붙이</a:t>
            </a:r>
            <a:r>
              <a:rPr lang="en-US" altLang="ko-KR" sz="2800" dirty="0" smtClean="0"/>
              <a:t>[          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가을걷이</a:t>
            </a:r>
            <a:r>
              <a:rPr lang="en-US" altLang="ko-KR" sz="2800" dirty="0" smtClean="0"/>
              <a:t>[             ],   </a:t>
            </a:r>
            <a:r>
              <a:rPr lang="ko-KR" altLang="en-US" sz="2800" dirty="0" smtClean="0"/>
              <a:t>곧이듣다</a:t>
            </a:r>
            <a:r>
              <a:rPr lang="en-US" altLang="ko-KR" sz="2800" dirty="0" smtClean="0"/>
              <a:t>[            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/>
              <a:t>구개음화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같이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가치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굳이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구지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맏이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마지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밭이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바치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갈묻이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갈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무지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낱낱이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난나치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땀받이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땀바지</a:t>
            </a:r>
            <a:r>
              <a:rPr lang="en-US" altLang="ko-KR" sz="2800" dirty="0" smtClean="0"/>
              <a:t>],    </a:t>
            </a:r>
            <a:r>
              <a:rPr lang="ko-KR" altLang="en-US" sz="2800" dirty="0" smtClean="0"/>
              <a:t>미닫이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미다지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err="1" smtClean="0"/>
              <a:t>벼훑이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벼훌치</a:t>
            </a:r>
            <a:r>
              <a:rPr lang="en-US" altLang="ko-KR" sz="2800" dirty="0" smtClean="0"/>
              <a:t>],    </a:t>
            </a:r>
            <a:r>
              <a:rPr lang="ko-KR" altLang="en-US" sz="2800" dirty="0" smtClean="0"/>
              <a:t>살붙이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살부치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가을걷이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가을거지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곧이듣다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고지듣따</a:t>
            </a:r>
            <a:r>
              <a:rPr lang="en-US" altLang="ko-KR" sz="2800" dirty="0" smtClean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/>
              <a:t>구개음화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맏이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마지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밭이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바치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팥이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파치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낱낱이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난나치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끝이라도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끄치라도</a:t>
            </a:r>
            <a:r>
              <a:rPr lang="en-US" altLang="ko-KR" sz="2800" dirty="0" smtClean="0"/>
              <a:t>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/>
              <a:t>오용사례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맏이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마지</a:t>
            </a:r>
            <a:r>
              <a:rPr lang="en-US" altLang="ko-KR" sz="2800" dirty="0" smtClean="0"/>
              <a:t>](</a:t>
            </a:r>
            <a:r>
              <a:rPr lang="en-US" altLang="ko-KR" sz="2800" dirty="0" smtClean="0">
                <a:solidFill>
                  <a:srgbClr val="C00000"/>
                </a:solidFill>
              </a:rPr>
              <a:t>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마시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밭이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바치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바시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팥이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파치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파시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낱낱이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난나치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난나시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끝이라도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끄치라도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끄시라도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  <a:endParaRPr lang="en-US" altLang="ko-KR" sz="28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/>
              <a:t>오용사례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/>
              <a:t>표준발음법 제</a:t>
            </a:r>
            <a:r>
              <a:rPr lang="en-US" altLang="ko-KR" sz="2800" dirty="0" smtClean="0"/>
              <a:t>5</a:t>
            </a:r>
            <a:r>
              <a:rPr lang="ko-KR" altLang="en-US" sz="2800" dirty="0" smtClean="0"/>
              <a:t>장 소리의 동화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제</a:t>
            </a:r>
            <a:r>
              <a:rPr lang="en-US" altLang="ko-KR" sz="2800" dirty="0" smtClean="0"/>
              <a:t>18</a:t>
            </a:r>
            <a:r>
              <a:rPr lang="ko-KR" altLang="en-US" sz="2800" dirty="0" smtClean="0"/>
              <a:t>항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받침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ㄱ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ㄲ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ㅋ</a:t>
            </a:r>
            <a:r>
              <a:rPr lang="en-US" altLang="ko-KR" sz="2800" dirty="0" smtClean="0"/>
              <a:t>, </a:t>
            </a:r>
            <a:r>
              <a:rPr lang="ko-KR" altLang="en-US" sz="2800" spc="-1000" dirty="0" err="1" smtClean="0"/>
              <a:t>ㄱㅅ</a:t>
            </a:r>
            <a:r>
              <a:rPr lang="en-US" altLang="ko-KR" sz="2800" dirty="0" smtClean="0"/>
              <a:t>, </a:t>
            </a:r>
            <a:r>
              <a:rPr lang="ko-KR" altLang="en-US" sz="2800" spc="-1000" dirty="0" err="1" smtClean="0"/>
              <a:t>ㄹㄱ</a:t>
            </a:r>
            <a:r>
              <a:rPr lang="en-US" altLang="ko-KR" sz="2800" dirty="0" smtClean="0"/>
              <a:t>), </a:t>
            </a:r>
            <a:r>
              <a:rPr lang="ko-KR" altLang="en-US" sz="2800" dirty="0" err="1" smtClean="0"/>
              <a:t>ㄷ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ㅅ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ㅆ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ㅈ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ㅊ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ㅌ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ㅎ</a:t>
            </a:r>
            <a:r>
              <a:rPr lang="en-US" altLang="ko-KR" sz="2800" dirty="0" smtClean="0"/>
              <a:t>),</a:t>
            </a:r>
          </a:p>
          <a:p>
            <a:pPr>
              <a:buNone/>
            </a:pPr>
            <a:r>
              <a:rPr lang="ko-KR" altLang="en-US" sz="2800" dirty="0" err="1" smtClean="0"/>
              <a:t>ㅂ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ㅍ</a:t>
            </a:r>
            <a:r>
              <a:rPr lang="en-US" altLang="ko-KR" sz="2800" dirty="0" smtClean="0"/>
              <a:t>, </a:t>
            </a:r>
            <a:r>
              <a:rPr lang="ko-KR" altLang="en-US" sz="2800" spc="-1000" dirty="0" err="1" smtClean="0"/>
              <a:t>ㄹㅂ</a:t>
            </a:r>
            <a:r>
              <a:rPr lang="en-US" altLang="ko-KR" sz="2800" dirty="0" smtClean="0"/>
              <a:t>, </a:t>
            </a:r>
            <a:r>
              <a:rPr lang="ko-KR" altLang="en-US" sz="2800" spc="-1000" dirty="0" err="1" smtClean="0"/>
              <a:t>ㄹㅍ</a:t>
            </a:r>
            <a:r>
              <a:rPr lang="en-US" altLang="ko-KR" sz="2800" dirty="0" smtClean="0"/>
              <a:t>, </a:t>
            </a:r>
            <a:r>
              <a:rPr lang="ko-KR" altLang="en-US" sz="2800" spc="-1000" dirty="0" err="1" smtClean="0"/>
              <a:t>ㅂㅅ</a:t>
            </a:r>
            <a:r>
              <a:rPr lang="en-US" altLang="ko-KR" sz="2800" dirty="0" smtClean="0"/>
              <a:t>)’</a:t>
            </a:r>
            <a:r>
              <a:rPr lang="ko-KR" altLang="en-US" sz="2800" dirty="0" smtClean="0"/>
              <a:t>은 </a:t>
            </a:r>
            <a:r>
              <a:rPr lang="en-US" altLang="ko-KR" sz="2800" dirty="0" smtClean="0">
                <a:solidFill>
                  <a:srgbClr val="C00000"/>
                </a:solidFill>
              </a:rPr>
              <a:t>‘</a:t>
            </a:r>
            <a:r>
              <a:rPr lang="ko-KR" altLang="en-US" sz="2800" dirty="0" smtClean="0">
                <a:solidFill>
                  <a:srgbClr val="C00000"/>
                </a:solidFill>
              </a:rPr>
              <a:t>ㄴ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ㅁ</a:t>
            </a:r>
            <a:r>
              <a:rPr lang="en-US" altLang="ko-KR" sz="2800" dirty="0" smtClean="0">
                <a:solidFill>
                  <a:srgbClr val="C00000"/>
                </a:solidFill>
              </a:rPr>
              <a:t>’</a:t>
            </a:r>
            <a:r>
              <a:rPr lang="ko-KR" altLang="en-US" sz="2800" dirty="0" smtClean="0">
                <a:solidFill>
                  <a:srgbClr val="C00000"/>
                </a:solidFill>
              </a:rPr>
              <a:t> 앞에서 </a:t>
            </a:r>
            <a:r>
              <a:rPr lang="en-US" altLang="ko-KR" sz="2800" dirty="0" smtClean="0">
                <a:solidFill>
                  <a:srgbClr val="C00000"/>
                </a:solidFill>
              </a:rPr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ㅇ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dirty="0" smtClean="0">
                <a:solidFill>
                  <a:srgbClr val="C00000"/>
                </a:solidFill>
              </a:rPr>
              <a:t>ㄴ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ㅁ</a:t>
            </a:r>
            <a:r>
              <a:rPr lang="en-US" altLang="ko-KR" sz="2800" dirty="0" smtClean="0">
                <a:solidFill>
                  <a:srgbClr val="C00000"/>
                </a:solidFill>
              </a:rPr>
              <a:t>]</a:t>
            </a:r>
          </a:p>
          <a:p>
            <a:pPr>
              <a:buNone/>
            </a:pPr>
            <a:r>
              <a:rPr lang="ko-KR" altLang="en-US" sz="2800" dirty="0" err="1" smtClean="0">
                <a:solidFill>
                  <a:srgbClr val="C00000"/>
                </a:solidFill>
              </a:rPr>
              <a:t>으로</a:t>
            </a:r>
            <a:r>
              <a:rPr lang="ko-KR" altLang="en-US" sz="2800" dirty="0" smtClean="0">
                <a:solidFill>
                  <a:srgbClr val="C00000"/>
                </a:solidFill>
              </a:rPr>
              <a:t> 발음</a:t>
            </a:r>
            <a:r>
              <a:rPr lang="ko-KR" altLang="en-US" sz="2800" dirty="0" smtClean="0"/>
              <a:t>한다</a:t>
            </a:r>
            <a:r>
              <a:rPr lang="en-US" altLang="ko-KR" sz="2800" dirty="0" smtClean="0"/>
              <a:t>.</a:t>
            </a:r>
            <a:endParaRPr lang="ko-KR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5. </a:t>
            </a:r>
            <a:r>
              <a:rPr lang="ko-KR" altLang="en-US" sz="3200" b="1" dirty="0" smtClean="0"/>
              <a:t>소리의 동화</a:t>
            </a:r>
            <a:r>
              <a:rPr lang="en-US" altLang="ko-KR" sz="3200" b="1" dirty="0" smtClean="0"/>
              <a:t>-2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각막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角膜</a:t>
            </a:r>
            <a:r>
              <a:rPr lang="en-US" altLang="ko-KR" sz="2800" dirty="0" smtClean="0"/>
              <a:t>)[       ],  </a:t>
            </a:r>
            <a:r>
              <a:rPr lang="ko-KR" altLang="en-US" sz="2800" dirty="0" smtClean="0"/>
              <a:t>국난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國難</a:t>
            </a:r>
            <a:r>
              <a:rPr lang="en-US" altLang="ko-KR" sz="2800" dirty="0" smtClean="0"/>
              <a:t>)[       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국민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國民</a:t>
            </a:r>
            <a:r>
              <a:rPr lang="en-US" altLang="ko-KR" sz="2800" dirty="0" smtClean="0"/>
              <a:t>)[       ],  </a:t>
            </a:r>
            <a:r>
              <a:rPr lang="ko-KR" altLang="en-US" sz="2800" dirty="0" err="1" smtClean="0"/>
              <a:t>백년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百年</a:t>
            </a:r>
            <a:r>
              <a:rPr lang="en-US" altLang="ko-KR" sz="2800" dirty="0" smtClean="0"/>
              <a:t>)[       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백만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百萬</a:t>
            </a:r>
            <a:r>
              <a:rPr lang="en-US" altLang="ko-KR" sz="2800" dirty="0" smtClean="0"/>
              <a:t>)[       ],  </a:t>
            </a:r>
            <a:r>
              <a:rPr lang="ko-KR" altLang="en-US" sz="2800" dirty="0" smtClean="0"/>
              <a:t>복무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服務</a:t>
            </a:r>
            <a:r>
              <a:rPr lang="en-US" altLang="ko-KR" sz="2800" dirty="0" smtClean="0"/>
              <a:t>)[       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숙녀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淑女</a:t>
            </a:r>
            <a:r>
              <a:rPr lang="en-US" altLang="ko-KR" sz="2800" dirty="0" smtClean="0"/>
              <a:t>)[       ],  </a:t>
            </a:r>
            <a:r>
              <a:rPr lang="ko-KR" altLang="en-US" sz="2800" dirty="0" smtClean="0"/>
              <a:t>숙명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宿命</a:t>
            </a:r>
            <a:r>
              <a:rPr lang="en-US" altLang="ko-KR" sz="2800" dirty="0" smtClean="0"/>
              <a:t>)[       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악마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惡魔</a:t>
            </a:r>
            <a:r>
              <a:rPr lang="en-US" altLang="ko-KR" sz="2800" dirty="0" smtClean="0"/>
              <a:t>)[       ],  </a:t>
            </a:r>
            <a:r>
              <a:rPr lang="ko-KR" altLang="en-US" sz="2800" dirty="0" smtClean="0"/>
              <a:t>악몽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惡夢</a:t>
            </a:r>
            <a:r>
              <a:rPr lang="en-US" altLang="ko-KR" sz="2800" dirty="0" smtClean="0"/>
              <a:t>)[       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까막눈</a:t>
            </a:r>
            <a:r>
              <a:rPr lang="en-US" altLang="ko-KR" sz="2800" dirty="0" smtClean="0"/>
              <a:t>[          ],  </a:t>
            </a:r>
            <a:r>
              <a:rPr lang="ko-KR" altLang="en-US" sz="2800" dirty="0" smtClean="0"/>
              <a:t>도둑놈</a:t>
            </a:r>
            <a:r>
              <a:rPr lang="en-US" altLang="ko-KR" sz="2800" dirty="0" smtClean="0"/>
              <a:t>[          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속마음</a:t>
            </a:r>
            <a:r>
              <a:rPr lang="en-US" altLang="ko-KR" sz="2800" dirty="0" smtClean="0"/>
              <a:t>[           ],  </a:t>
            </a:r>
            <a:r>
              <a:rPr lang="ko-KR" altLang="en-US" sz="2800" dirty="0" smtClean="0"/>
              <a:t>욕먹다</a:t>
            </a:r>
            <a:r>
              <a:rPr lang="en-US" altLang="ko-KR" sz="2800" dirty="0" smtClean="0"/>
              <a:t>[          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목마르다</a:t>
            </a:r>
            <a:r>
              <a:rPr lang="en-US" altLang="ko-KR" sz="2800" dirty="0" smtClean="0"/>
              <a:t>[             ],  </a:t>
            </a:r>
            <a:r>
              <a:rPr lang="ko-KR" altLang="en-US" sz="2800" dirty="0" smtClean="0"/>
              <a:t>삭막하다</a:t>
            </a:r>
            <a:r>
              <a:rPr lang="en-US" altLang="ko-KR" sz="2800" dirty="0" smtClean="0"/>
              <a:t>[             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5. </a:t>
            </a:r>
            <a:r>
              <a:rPr lang="ko-KR" altLang="en-US" sz="3200" b="1" dirty="0" smtClean="0"/>
              <a:t>소리의 동화</a:t>
            </a:r>
            <a:r>
              <a:rPr lang="en-US" altLang="ko-KR" sz="3200" b="1" dirty="0" smtClean="0"/>
              <a:t>-2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94515"/>
          </a:xfrm>
        </p:spPr>
        <p:txBody>
          <a:bodyPr>
            <a:noAutofit/>
          </a:bodyPr>
          <a:lstStyle/>
          <a:p>
            <a:r>
              <a:rPr lang="ko-KR" altLang="en-US" sz="2800" dirty="0" smtClean="0"/>
              <a:t>표준발음법 제</a:t>
            </a:r>
            <a:r>
              <a:rPr lang="en-US" altLang="ko-KR" sz="2800" dirty="0" smtClean="0"/>
              <a:t>2</a:t>
            </a:r>
            <a:r>
              <a:rPr lang="ko-KR" altLang="en-US" sz="2800" dirty="0" smtClean="0"/>
              <a:t>장 자음과 모음</a:t>
            </a:r>
            <a:endParaRPr lang="en-US" altLang="ko-KR" sz="2800" dirty="0" smtClean="0"/>
          </a:p>
          <a:p>
            <a:r>
              <a:rPr lang="ko-KR" altLang="en-US" sz="2800" dirty="0" smtClean="0"/>
              <a:t>제</a:t>
            </a:r>
            <a:r>
              <a:rPr lang="en-US" altLang="ko-KR" sz="2800" dirty="0" smtClean="0"/>
              <a:t>5</a:t>
            </a:r>
            <a:r>
              <a:rPr lang="ko-KR" altLang="en-US" sz="2800" dirty="0" smtClean="0"/>
              <a:t>항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ㅑ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ㅒ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ㅕ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ㅖ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ㅘ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ㅙ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ㅛ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ㅝ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ㅞ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ㅠ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ㅢ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는 이중모음으로 발음한다</a:t>
            </a:r>
            <a:r>
              <a:rPr lang="en-US" altLang="ko-KR" sz="2800" dirty="0" smtClean="0"/>
              <a:t>. </a:t>
            </a:r>
          </a:p>
          <a:p>
            <a:r>
              <a:rPr lang="ko-KR" altLang="en-US" sz="2800" dirty="0" smtClean="0">
                <a:solidFill>
                  <a:srgbClr val="C00000"/>
                </a:solidFill>
              </a:rPr>
              <a:t>다만 </a:t>
            </a:r>
            <a:r>
              <a:rPr lang="en-US" altLang="ko-KR" sz="2800" dirty="0" smtClean="0">
                <a:solidFill>
                  <a:srgbClr val="C00000"/>
                </a:solidFill>
              </a:rPr>
              <a:t>1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용언의 활용형에 나타나는 </a:t>
            </a:r>
            <a:r>
              <a:rPr lang="en-US" altLang="ko-KR" sz="2800" dirty="0" smtClean="0"/>
              <a:t>‘</a:t>
            </a:r>
            <a:r>
              <a:rPr lang="ko-KR" altLang="en-US" sz="2800" dirty="0" smtClean="0"/>
              <a:t>져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쪄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쳐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는 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저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쩌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처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로 발음한다</a:t>
            </a:r>
            <a:r>
              <a:rPr lang="en-US" altLang="ko-KR" sz="2800" dirty="0" smtClean="0"/>
              <a:t>. </a:t>
            </a:r>
            <a:endParaRPr lang="ko-KR" altLang="en-US" sz="2800" dirty="0" smtClean="0"/>
          </a:p>
          <a:p>
            <a:r>
              <a:rPr lang="ko-KR" altLang="en-US" sz="2800" dirty="0" smtClean="0">
                <a:solidFill>
                  <a:srgbClr val="C00000"/>
                </a:solidFill>
              </a:rPr>
              <a:t>다만 </a:t>
            </a:r>
            <a:r>
              <a:rPr lang="en-US" altLang="ko-KR" sz="2800" dirty="0" smtClean="0">
                <a:solidFill>
                  <a:srgbClr val="C00000"/>
                </a:solidFill>
              </a:rPr>
              <a:t>2</a:t>
            </a:r>
            <a:r>
              <a:rPr lang="en-US" altLang="ko-KR" sz="2800" dirty="0" smtClean="0"/>
              <a:t>. ‘</a:t>
            </a:r>
            <a:r>
              <a:rPr lang="ko-KR" altLang="en-US" sz="2800" dirty="0" smtClean="0"/>
              <a:t>예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례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 이외의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ㅖ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는 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ㅔ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로도 발음한다</a:t>
            </a:r>
            <a:r>
              <a:rPr lang="en-US" altLang="ko-KR" sz="2800" dirty="0" smtClean="0"/>
              <a:t>. </a:t>
            </a:r>
            <a:endParaRPr lang="ko-KR" altLang="en-US" sz="2800" dirty="0" smtClean="0"/>
          </a:p>
          <a:p>
            <a:r>
              <a:rPr lang="ko-KR" altLang="en-US" sz="2800" dirty="0" smtClean="0">
                <a:solidFill>
                  <a:srgbClr val="C00000"/>
                </a:solidFill>
              </a:rPr>
              <a:t>다만 </a:t>
            </a:r>
            <a:r>
              <a:rPr lang="en-US" altLang="ko-KR" sz="2800" dirty="0" smtClean="0">
                <a:solidFill>
                  <a:srgbClr val="C00000"/>
                </a:solidFill>
              </a:rPr>
              <a:t>3.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자음을 첫소리로 가지고 있는 음절의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ㅢ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는 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ㅣ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로 발음한다</a:t>
            </a:r>
            <a:r>
              <a:rPr lang="en-US" altLang="ko-KR" sz="2800" dirty="0" smtClean="0"/>
              <a:t>. </a:t>
            </a:r>
            <a:endParaRPr lang="ko-KR" altLang="en-US" sz="2800" dirty="0" smtClean="0"/>
          </a:p>
          <a:p>
            <a:r>
              <a:rPr lang="ko-KR" altLang="en-US" sz="2800" dirty="0" smtClean="0">
                <a:solidFill>
                  <a:srgbClr val="C00000"/>
                </a:solidFill>
              </a:rPr>
              <a:t>다만 </a:t>
            </a:r>
            <a:r>
              <a:rPr lang="en-US" altLang="ko-KR" sz="2800" dirty="0" smtClean="0">
                <a:solidFill>
                  <a:srgbClr val="C00000"/>
                </a:solidFill>
              </a:rPr>
              <a:t>4.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단어의 첫 음절 이외의 </a:t>
            </a:r>
            <a:r>
              <a:rPr lang="en-US" altLang="ko-KR" sz="2800" dirty="0" smtClean="0"/>
              <a:t>‘</a:t>
            </a:r>
            <a:r>
              <a:rPr lang="ko-KR" altLang="en-US" sz="2800" dirty="0" smtClean="0"/>
              <a:t>의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는 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ㅣ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로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조사 </a:t>
            </a:r>
            <a:r>
              <a:rPr lang="en-US" altLang="ko-KR" sz="2800" dirty="0" smtClean="0"/>
              <a:t>‘</a:t>
            </a:r>
            <a:r>
              <a:rPr lang="ko-KR" altLang="en-US" sz="2800" dirty="0" smtClean="0"/>
              <a:t>의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는 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ㅔ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로 발음함도 허용한다</a:t>
            </a:r>
            <a:r>
              <a:rPr lang="en-US" altLang="ko-KR" sz="2800" dirty="0" smtClean="0"/>
              <a:t>.</a:t>
            </a:r>
            <a:endParaRPr lang="ko-KR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1. </a:t>
            </a:r>
            <a:r>
              <a:rPr lang="ko-KR" altLang="en-US" sz="3200" b="1" dirty="0" smtClean="0"/>
              <a:t>단모음화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각막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角膜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강막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국난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國難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궁난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국민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國民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궁민</a:t>
            </a:r>
            <a:r>
              <a:rPr lang="en-US" altLang="ko-KR" sz="2800" dirty="0" smtClean="0"/>
              <a:t>],  </a:t>
            </a:r>
            <a:r>
              <a:rPr lang="ko-KR" altLang="en-US" sz="2800" dirty="0" err="1" smtClean="0"/>
              <a:t>백년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百年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뱅년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백만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百萬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뱅만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복무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服務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봉무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숙녀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淑女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숭녀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숙명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宿命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숭명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악마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惡魔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앙마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악몽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惡夢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앙몽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까막눈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까망눈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도둑놈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도둥놈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속마음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송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마음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욕먹다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용먹따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목마르다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몽마르다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삭막하다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상마카다</a:t>
            </a:r>
            <a:r>
              <a:rPr lang="en-US" altLang="ko-KR" sz="2800" dirty="0" smtClean="0"/>
              <a:t>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5. </a:t>
            </a:r>
            <a:r>
              <a:rPr lang="ko-KR" altLang="en-US" sz="3200" b="1" dirty="0" smtClean="0"/>
              <a:t>소리의 동화</a:t>
            </a:r>
            <a:r>
              <a:rPr lang="en-US" altLang="ko-KR" sz="3200" b="1" dirty="0" smtClean="0"/>
              <a:t>-2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/>
              <a:t>표준발음법 제</a:t>
            </a:r>
            <a:r>
              <a:rPr lang="en-US" altLang="ko-KR" sz="2800" dirty="0" smtClean="0"/>
              <a:t>5</a:t>
            </a:r>
            <a:r>
              <a:rPr lang="ko-KR" altLang="en-US" sz="2800" dirty="0" smtClean="0"/>
              <a:t>장 소리의 동화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제</a:t>
            </a:r>
            <a:r>
              <a:rPr lang="en-US" altLang="ko-KR" sz="2800" dirty="0" smtClean="0"/>
              <a:t>19</a:t>
            </a:r>
            <a:r>
              <a:rPr lang="ko-KR" altLang="en-US" sz="2800" dirty="0" smtClean="0"/>
              <a:t>항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>
                <a:solidFill>
                  <a:srgbClr val="C00000"/>
                </a:solidFill>
              </a:rPr>
              <a:t>받침 </a:t>
            </a:r>
            <a:r>
              <a:rPr lang="en-US" altLang="ko-KR" sz="2800" dirty="0" smtClean="0">
                <a:solidFill>
                  <a:srgbClr val="C00000"/>
                </a:solidFill>
              </a:rPr>
              <a:t>‘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ㅁ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ㅇ</a:t>
            </a:r>
            <a:r>
              <a:rPr lang="en-US" altLang="ko-KR" sz="2800" dirty="0" smtClean="0">
                <a:solidFill>
                  <a:srgbClr val="C00000"/>
                </a:solidFill>
              </a:rPr>
              <a:t>’</a:t>
            </a:r>
            <a:r>
              <a:rPr lang="ko-KR" altLang="en-US" sz="2800" dirty="0" smtClean="0">
                <a:solidFill>
                  <a:srgbClr val="C00000"/>
                </a:solidFill>
              </a:rPr>
              <a:t> 뒤에 연결되는 </a:t>
            </a:r>
            <a:r>
              <a:rPr lang="en-US" altLang="ko-KR" sz="2800" dirty="0" smtClean="0">
                <a:solidFill>
                  <a:srgbClr val="C00000"/>
                </a:solidFill>
              </a:rPr>
              <a:t>‘</a:t>
            </a:r>
            <a:r>
              <a:rPr lang="ko-KR" altLang="en-US" sz="2800" dirty="0" smtClean="0">
                <a:solidFill>
                  <a:srgbClr val="C00000"/>
                </a:solidFill>
              </a:rPr>
              <a:t>ㄹ</a:t>
            </a:r>
            <a:r>
              <a:rPr lang="en-US" altLang="ko-KR" sz="2800" dirty="0" smtClean="0">
                <a:solidFill>
                  <a:srgbClr val="C00000"/>
                </a:solidFill>
              </a:rPr>
              <a:t>’</a:t>
            </a:r>
            <a:r>
              <a:rPr lang="ko-KR" altLang="en-US" sz="2800" dirty="0" smtClean="0">
                <a:solidFill>
                  <a:srgbClr val="C00000"/>
                </a:solidFill>
              </a:rPr>
              <a:t>은 </a:t>
            </a:r>
            <a:r>
              <a:rPr lang="en-US" altLang="ko-KR" sz="2800" dirty="0" smtClean="0">
                <a:solidFill>
                  <a:srgbClr val="C00000"/>
                </a:solidFill>
              </a:rPr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ㄴ</a:t>
            </a:r>
            <a:r>
              <a:rPr lang="en-US" altLang="ko-KR" sz="2800" dirty="0" smtClean="0">
                <a:solidFill>
                  <a:srgbClr val="C00000"/>
                </a:solidFill>
              </a:rPr>
              <a:t>]</a:t>
            </a:r>
            <a:r>
              <a:rPr lang="ko-KR" altLang="en-US" sz="2800" dirty="0" smtClean="0">
                <a:solidFill>
                  <a:srgbClr val="C00000"/>
                </a:solidFill>
              </a:rPr>
              <a:t>으로 발음</a:t>
            </a:r>
            <a:endParaRPr lang="en-US" altLang="ko-KR" sz="2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ko-KR" altLang="en-US" sz="2800" dirty="0" smtClean="0"/>
              <a:t>한다</a:t>
            </a:r>
            <a:r>
              <a:rPr lang="en-US" altLang="ko-KR" sz="2800" dirty="0" smtClean="0"/>
              <a:t>.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5. </a:t>
            </a:r>
            <a:r>
              <a:rPr lang="ko-KR" altLang="en-US" sz="3200" b="1" dirty="0" smtClean="0"/>
              <a:t>소리의 동화</a:t>
            </a:r>
            <a:r>
              <a:rPr lang="en-US" altLang="ko-KR" sz="3200" b="1" dirty="0" smtClean="0"/>
              <a:t>-3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경력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經歷</a:t>
            </a:r>
            <a:r>
              <a:rPr lang="en-US" altLang="ko-KR" sz="2800" dirty="0" smtClean="0"/>
              <a:t>)[      ],  </a:t>
            </a:r>
            <a:r>
              <a:rPr lang="ko-KR" altLang="en-US" sz="2800" dirty="0" smtClean="0"/>
              <a:t>경례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敬禮</a:t>
            </a:r>
            <a:r>
              <a:rPr lang="en-US" altLang="ko-KR" sz="2800" dirty="0" smtClean="0"/>
              <a:t>)[ 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경로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敬老</a:t>
            </a:r>
            <a:r>
              <a:rPr lang="en-US" altLang="ko-KR" sz="2800" dirty="0" smtClean="0"/>
              <a:t>)[       ],  </a:t>
            </a:r>
            <a:r>
              <a:rPr lang="ko-KR" altLang="en-US" sz="2800" dirty="0" smtClean="0"/>
              <a:t>공란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空欄</a:t>
            </a:r>
            <a:r>
              <a:rPr lang="en-US" altLang="ko-KR" sz="2800" dirty="0" smtClean="0"/>
              <a:t>)[      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공로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功勞</a:t>
            </a:r>
            <a:r>
              <a:rPr lang="en-US" altLang="ko-KR" sz="2800" dirty="0" smtClean="0"/>
              <a:t>)[      ],  </a:t>
            </a:r>
            <a:r>
              <a:rPr lang="ko-KR" altLang="en-US" sz="2800" dirty="0" smtClean="0"/>
              <a:t>공립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公立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궁리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窮理</a:t>
            </a:r>
            <a:r>
              <a:rPr lang="en-US" altLang="ko-KR" sz="2800" dirty="0" smtClean="0"/>
              <a:t>)[      ],  </a:t>
            </a:r>
            <a:r>
              <a:rPr lang="ko-KR" altLang="en-US" sz="2800" dirty="0" smtClean="0"/>
              <a:t>금리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金利</a:t>
            </a:r>
            <a:r>
              <a:rPr lang="en-US" altLang="ko-KR" sz="2800" dirty="0" smtClean="0"/>
              <a:t>)[      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농락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籠絡</a:t>
            </a:r>
            <a:r>
              <a:rPr lang="en-US" altLang="ko-KR" sz="2800" dirty="0" smtClean="0"/>
              <a:t>)[      ],  </a:t>
            </a:r>
            <a:r>
              <a:rPr lang="ko-KR" altLang="en-US" sz="2800" dirty="0" smtClean="0"/>
              <a:t>능력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能力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곤충류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昆蟲類</a:t>
            </a:r>
            <a:r>
              <a:rPr lang="en-US" altLang="ko-KR" sz="2800" dirty="0" smtClean="0"/>
              <a:t>)[          ],  </a:t>
            </a:r>
            <a:r>
              <a:rPr lang="ko-KR" altLang="en-US" sz="2800" dirty="0" smtClean="0"/>
              <a:t>대통령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大統領</a:t>
            </a:r>
            <a:r>
              <a:rPr lang="en-US" altLang="ko-KR" sz="2800" dirty="0" smtClean="0"/>
              <a:t>)[    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사용료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使用料</a:t>
            </a:r>
            <a:r>
              <a:rPr lang="en-US" altLang="ko-KR" sz="2800" dirty="0" smtClean="0"/>
              <a:t>)[           ],  </a:t>
            </a:r>
            <a:r>
              <a:rPr lang="ko-KR" altLang="en-US" sz="2800" dirty="0" smtClean="0"/>
              <a:t>양로원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養老院</a:t>
            </a:r>
            <a:r>
              <a:rPr lang="en-US" altLang="ko-KR" sz="2800" dirty="0" smtClean="0"/>
              <a:t>)[          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늠름하다</a:t>
            </a:r>
            <a:r>
              <a:rPr lang="en-US" altLang="ko-KR" sz="2800" dirty="0" smtClean="0"/>
              <a:t>[              ],  </a:t>
            </a:r>
            <a:r>
              <a:rPr lang="ko-KR" altLang="en-US" sz="2800" dirty="0" smtClean="0"/>
              <a:t>명랑하다</a:t>
            </a:r>
            <a:r>
              <a:rPr lang="en-US" altLang="ko-KR" sz="2800" dirty="0" smtClean="0"/>
              <a:t>[            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5. </a:t>
            </a:r>
            <a:r>
              <a:rPr lang="ko-KR" altLang="en-US" sz="3200" b="1" dirty="0" smtClean="0"/>
              <a:t>소리의 동화</a:t>
            </a:r>
            <a:r>
              <a:rPr lang="en-US" altLang="ko-KR" sz="3200" b="1" dirty="0" smtClean="0"/>
              <a:t>-3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경력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經歷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경녁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경례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敬禮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경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녜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경로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敬老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경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노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공란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空欄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공난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공로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功勞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공노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공립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公立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공닙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궁리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窮理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궁니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금리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金利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금니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농락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籠絡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농낙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능력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能力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능녁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곤충류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昆蟲類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곤충뉴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대통령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大統領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대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통녕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사용료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使用料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사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용뇨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양로원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養老院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양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노원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늠름하다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늠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늠하다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명랑하다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명낭하다</a:t>
            </a:r>
            <a:r>
              <a:rPr lang="en-US" altLang="ko-KR" sz="2800" dirty="0" smtClean="0"/>
              <a:t>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5. </a:t>
            </a:r>
            <a:r>
              <a:rPr lang="ko-KR" altLang="en-US" sz="3200" b="1" dirty="0" smtClean="0"/>
              <a:t>소리의 동화</a:t>
            </a:r>
            <a:r>
              <a:rPr lang="en-US" altLang="ko-KR" sz="3200" b="1" dirty="0" smtClean="0"/>
              <a:t>-3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/>
              <a:t>표준발음법 제</a:t>
            </a:r>
            <a:r>
              <a:rPr lang="en-US" altLang="ko-KR" sz="2800" dirty="0" smtClean="0"/>
              <a:t>5</a:t>
            </a:r>
            <a:r>
              <a:rPr lang="ko-KR" altLang="en-US" sz="2800" dirty="0" smtClean="0"/>
              <a:t>장 소리의 동화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제</a:t>
            </a:r>
            <a:r>
              <a:rPr lang="en-US" altLang="ko-KR" sz="2800" dirty="0" smtClean="0"/>
              <a:t>20</a:t>
            </a:r>
            <a:r>
              <a:rPr lang="ko-KR" altLang="en-US" sz="2800" dirty="0" smtClean="0"/>
              <a:t>항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‘</a:t>
            </a:r>
            <a:r>
              <a:rPr lang="ko-KR" altLang="en-US" sz="2800" dirty="0" smtClean="0"/>
              <a:t>ㄴ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은 </a:t>
            </a:r>
            <a:r>
              <a:rPr lang="en-US" altLang="ko-KR" sz="2800" dirty="0" smtClean="0">
                <a:solidFill>
                  <a:srgbClr val="C00000"/>
                </a:solidFill>
              </a:rPr>
              <a:t>‘</a:t>
            </a:r>
            <a:r>
              <a:rPr lang="ko-KR" altLang="en-US" sz="2800" dirty="0" smtClean="0">
                <a:solidFill>
                  <a:srgbClr val="C00000"/>
                </a:solidFill>
              </a:rPr>
              <a:t>ㄹ</a:t>
            </a:r>
            <a:r>
              <a:rPr lang="en-US" altLang="ko-KR" sz="2800" dirty="0" smtClean="0">
                <a:solidFill>
                  <a:srgbClr val="C00000"/>
                </a:solidFill>
              </a:rPr>
              <a:t>’</a:t>
            </a:r>
            <a:r>
              <a:rPr lang="ko-KR" altLang="en-US" sz="2800" dirty="0" smtClean="0">
                <a:solidFill>
                  <a:srgbClr val="C00000"/>
                </a:solidFill>
              </a:rPr>
              <a:t>의 앞이나 뒤에서 </a:t>
            </a:r>
            <a:r>
              <a:rPr lang="en-US" altLang="ko-KR" sz="2800" dirty="0" smtClean="0">
                <a:solidFill>
                  <a:srgbClr val="C00000"/>
                </a:solidFill>
              </a:rPr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ㄹ</a:t>
            </a:r>
            <a:r>
              <a:rPr lang="en-US" altLang="ko-KR" sz="2800" dirty="0" smtClean="0">
                <a:solidFill>
                  <a:srgbClr val="C00000"/>
                </a:solidFill>
              </a:rPr>
              <a:t>]</a:t>
            </a:r>
            <a:r>
              <a:rPr lang="ko-KR" altLang="en-US" sz="2800" dirty="0" smtClean="0">
                <a:solidFill>
                  <a:srgbClr val="C00000"/>
                </a:solidFill>
              </a:rPr>
              <a:t>로 발음</a:t>
            </a:r>
            <a:r>
              <a:rPr lang="ko-KR" altLang="en-US" sz="2800" dirty="0" smtClean="0"/>
              <a:t>한다</a:t>
            </a:r>
            <a:r>
              <a:rPr lang="en-US" altLang="ko-KR" sz="2800" dirty="0" smtClean="0"/>
              <a:t>.</a:t>
            </a:r>
            <a:endParaRPr lang="ko-KR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5. </a:t>
            </a:r>
            <a:r>
              <a:rPr lang="ko-KR" altLang="en-US" sz="3200" b="1" dirty="0" smtClean="0"/>
              <a:t>소리의 동화</a:t>
            </a:r>
            <a:r>
              <a:rPr lang="en-US" altLang="ko-KR" sz="3200" b="1" dirty="0" smtClean="0"/>
              <a:t>-4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건립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建立</a:t>
            </a:r>
            <a:r>
              <a:rPr lang="en-US" altLang="ko-KR" sz="2800" dirty="0" smtClean="0"/>
              <a:t>)[       ],  </a:t>
            </a:r>
            <a:r>
              <a:rPr lang="ko-KR" altLang="en-US" sz="2800" dirty="0" smtClean="0"/>
              <a:t>곤란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困難</a:t>
            </a:r>
            <a:r>
              <a:rPr lang="en-US" altLang="ko-KR" sz="2800" dirty="0" smtClean="0"/>
              <a:t>)[     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관람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觀覽</a:t>
            </a:r>
            <a:r>
              <a:rPr lang="en-US" altLang="ko-KR" sz="2800" dirty="0" smtClean="0"/>
              <a:t>)[      ],  </a:t>
            </a:r>
            <a:r>
              <a:rPr lang="ko-KR" altLang="en-US" sz="2800" dirty="0" smtClean="0"/>
              <a:t>관련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關聯</a:t>
            </a:r>
            <a:r>
              <a:rPr lang="en-US" altLang="ko-KR" sz="2800" dirty="0" smtClean="0"/>
              <a:t>)[     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권력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勸力</a:t>
            </a:r>
            <a:r>
              <a:rPr lang="en-US" altLang="ko-KR" sz="2800" dirty="0" smtClean="0"/>
              <a:t>)[       ],  </a:t>
            </a:r>
            <a:r>
              <a:rPr lang="ko-KR" altLang="en-US" sz="2800" dirty="0" smtClean="0"/>
              <a:t>근래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近來</a:t>
            </a:r>
            <a:r>
              <a:rPr lang="en-US" altLang="ko-KR" sz="2800" dirty="0" smtClean="0"/>
              <a:t>)[       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난로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煖爐</a:t>
            </a:r>
            <a:r>
              <a:rPr lang="en-US" altLang="ko-KR" sz="2800" dirty="0" smtClean="0"/>
              <a:t>)[       ],  </a:t>
            </a:r>
            <a:r>
              <a:rPr lang="ko-KR" altLang="en-US" sz="2800" dirty="0" smtClean="0"/>
              <a:t>논란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論難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변론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辯論</a:t>
            </a:r>
            <a:r>
              <a:rPr lang="en-US" altLang="ko-KR" sz="2800" dirty="0" smtClean="0"/>
              <a:t>)[       ],  </a:t>
            </a:r>
            <a:r>
              <a:rPr lang="ko-KR" altLang="en-US" sz="2800" dirty="0" smtClean="0"/>
              <a:t>산림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山林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광한루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廣寒樓</a:t>
            </a:r>
            <a:r>
              <a:rPr lang="en-US" altLang="ko-KR" sz="2800" dirty="0" smtClean="0"/>
              <a:t>)[          ],  </a:t>
            </a:r>
            <a:r>
              <a:rPr lang="ko-KR" altLang="en-US" sz="2800" dirty="0" smtClean="0"/>
              <a:t>대관령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大關嶺</a:t>
            </a:r>
            <a:r>
              <a:rPr lang="en-US" altLang="ko-KR" sz="2800" dirty="0" smtClean="0"/>
              <a:t>)[    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반려자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伴侶者</a:t>
            </a:r>
            <a:r>
              <a:rPr lang="en-US" altLang="ko-KR" sz="2800" dirty="0" smtClean="0"/>
              <a:t>)[          ],  </a:t>
            </a:r>
            <a:r>
              <a:rPr lang="ko-KR" altLang="en-US" sz="2800" dirty="0" smtClean="0"/>
              <a:t>삼천리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三千里</a:t>
            </a:r>
            <a:r>
              <a:rPr lang="en-US" altLang="ko-KR" sz="2800" dirty="0" smtClean="0"/>
              <a:t>)[   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간략하다</a:t>
            </a:r>
            <a:r>
              <a:rPr lang="en-US" altLang="ko-KR" sz="2800" dirty="0" smtClean="0"/>
              <a:t>[             ],  </a:t>
            </a:r>
            <a:r>
              <a:rPr lang="ko-KR" altLang="en-US" sz="2800" dirty="0" smtClean="0"/>
              <a:t>단란하다</a:t>
            </a:r>
            <a:r>
              <a:rPr lang="en-US" altLang="ko-KR" sz="2800" dirty="0" smtClean="0"/>
              <a:t>[            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5. </a:t>
            </a:r>
            <a:r>
              <a:rPr lang="ko-KR" altLang="en-US" sz="3200" b="1" dirty="0" smtClean="0"/>
              <a:t>소리의 동화</a:t>
            </a:r>
            <a:r>
              <a:rPr lang="en-US" altLang="ko-KR" sz="3200" b="1" dirty="0" smtClean="0"/>
              <a:t>-4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건립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建立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걸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립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곤란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困難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골란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관람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觀覽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괄람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관련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關聯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괄련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권력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勸力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궐력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근래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近來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글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래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난로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煖爐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날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로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논란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論難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놀란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변론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辯論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별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론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산림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山林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살림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광한루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廣寒樓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광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할루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대관령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大關嶺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대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괄령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반려자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伴侶者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발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려자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삼천리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三千里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삼철리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간략하다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갈랴카다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단란하다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달란하다</a:t>
            </a:r>
            <a:r>
              <a:rPr lang="en-US" altLang="ko-KR" sz="2800" dirty="0" smtClean="0"/>
              <a:t>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5. </a:t>
            </a:r>
            <a:r>
              <a:rPr lang="ko-KR" altLang="en-US" sz="3200" b="1" dirty="0" smtClean="0"/>
              <a:t>소리의 동화</a:t>
            </a:r>
            <a:r>
              <a:rPr lang="en-US" altLang="ko-KR" sz="3200" b="1" dirty="0" smtClean="0"/>
              <a:t>-4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/>
              <a:t>표준발음법 제</a:t>
            </a:r>
            <a:r>
              <a:rPr lang="en-US" altLang="ko-KR" sz="2800" dirty="0" smtClean="0"/>
              <a:t>5</a:t>
            </a:r>
            <a:r>
              <a:rPr lang="ko-KR" altLang="en-US" sz="2800" dirty="0" smtClean="0"/>
              <a:t>장 소리의 동화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제</a:t>
            </a:r>
            <a:r>
              <a:rPr lang="en-US" altLang="ko-KR" sz="2800" dirty="0" smtClean="0"/>
              <a:t>21</a:t>
            </a:r>
            <a:r>
              <a:rPr lang="ko-KR" altLang="en-US" sz="2800" dirty="0" smtClean="0"/>
              <a:t>항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위에서 지적한 이외의 자음동화는 인정하지 않는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다</a:t>
            </a:r>
            <a:r>
              <a:rPr lang="en-US" altLang="ko-KR" sz="2800" dirty="0" smtClean="0"/>
              <a:t>.</a:t>
            </a:r>
          </a:p>
          <a:p>
            <a:pPr>
              <a:buNone/>
            </a:pPr>
            <a:endParaRPr lang="ko-KR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5. </a:t>
            </a:r>
            <a:r>
              <a:rPr lang="ko-KR" altLang="en-US" sz="3200" b="1" dirty="0" smtClean="0"/>
              <a:t>소리의 동화</a:t>
            </a:r>
            <a:r>
              <a:rPr lang="en-US" altLang="ko-KR" sz="3200" b="1" dirty="0" smtClean="0"/>
              <a:t>-5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100"/>
              </a:lnSpc>
              <a:buNone/>
            </a:pPr>
            <a:r>
              <a:rPr lang="ko-KR" altLang="en-US" sz="2800" dirty="0" err="1" smtClean="0"/>
              <a:t>꽃길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꼳낄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옷감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옫깜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있고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읻꼬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감기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感氣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감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기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문법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文法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문뻡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선거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選擧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선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거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한강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漢江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한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강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젖먹이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전머기</a:t>
            </a:r>
            <a:r>
              <a:rPr lang="en-US" altLang="ko-KR" sz="2800" dirty="0" smtClean="0"/>
              <a:t>]</a:t>
            </a:r>
          </a:p>
          <a:p>
            <a:pPr>
              <a:buNone/>
            </a:pPr>
            <a:endParaRPr lang="ko-KR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/>
              <a:t>인정하지 않는 자음동화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100"/>
              </a:lnSpc>
              <a:buNone/>
            </a:pPr>
            <a:r>
              <a:rPr lang="ko-KR" altLang="en-US" sz="2800" dirty="0" err="1" smtClean="0"/>
              <a:t>꽃길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꼳낄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꼭낄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옷감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옫깜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옥깜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있고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읻꼬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익꼬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감기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感氣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감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기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강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기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문법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文法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문뻡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뭄뻡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선거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選擧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선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거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성거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한강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漢江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한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강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항강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젖먹이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전머기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점머기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buNone/>
            </a:pPr>
            <a:endParaRPr lang="ko-KR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/>
              <a:t>인정하지 않는 자음동화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동화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09045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 </a:t>
            </a:r>
            <a:r>
              <a:rPr lang="ko-KR" altLang="en-US" sz="3000" dirty="0" smtClean="0"/>
              <a:t>가르쳐</a:t>
            </a:r>
            <a:r>
              <a:rPr lang="en-US" altLang="ko-KR" sz="3000" dirty="0" smtClean="0"/>
              <a:t>[          ], </a:t>
            </a:r>
            <a:r>
              <a:rPr lang="ko-KR" altLang="en-US" sz="3000" dirty="0" smtClean="0"/>
              <a:t>가져</a:t>
            </a:r>
            <a:r>
              <a:rPr lang="en-US" altLang="ko-KR" sz="3000" dirty="0" smtClean="0"/>
              <a:t>[       ], </a:t>
            </a:r>
            <a:r>
              <a:rPr lang="ko-KR" altLang="en-US" sz="3000" dirty="0" smtClean="0"/>
              <a:t>같아져</a:t>
            </a:r>
            <a:r>
              <a:rPr lang="en-US" altLang="ko-KR" sz="3000" dirty="0" smtClean="0"/>
              <a:t>[    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3000" dirty="0" smtClean="0"/>
              <a:t> 그르쳐</a:t>
            </a:r>
            <a:r>
              <a:rPr lang="en-US" altLang="ko-KR" sz="3000" dirty="0" smtClean="0"/>
              <a:t>[          ], </a:t>
            </a:r>
            <a:r>
              <a:rPr lang="ko-KR" altLang="en-US" sz="3000" dirty="0" smtClean="0"/>
              <a:t>그쳐</a:t>
            </a:r>
            <a:r>
              <a:rPr lang="en-US" altLang="ko-KR" sz="3000" dirty="0" smtClean="0"/>
              <a:t>[       ], </a:t>
            </a:r>
            <a:r>
              <a:rPr lang="ko-KR" altLang="en-US" sz="3000" dirty="0" smtClean="0"/>
              <a:t>깊어져</a:t>
            </a:r>
            <a:r>
              <a:rPr lang="en-US" altLang="ko-KR" sz="3000" dirty="0" smtClean="0"/>
              <a:t>[          ], 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3000" dirty="0" smtClean="0"/>
              <a:t> </a:t>
            </a:r>
            <a:r>
              <a:rPr lang="ko-KR" altLang="en-US" sz="3000" dirty="0" smtClean="0"/>
              <a:t>끊어져</a:t>
            </a:r>
            <a:r>
              <a:rPr lang="en-US" altLang="ko-KR" sz="3000" dirty="0" smtClean="0"/>
              <a:t>[          ], </a:t>
            </a:r>
            <a:r>
              <a:rPr lang="ko-KR" altLang="en-US" sz="3000" dirty="0" smtClean="0"/>
              <a:t>끼쳐</a:t>
            </a:r>
            <a:r>
              <a:rPr lang="en-US" altLang="ko-KR" sz="3000" dirty="0" smtClean="0"/>
              <a:t>[       ], </a:t>
            </a:r>
            <a:r>
              <a:rPr lang="ko-KR" altLang="en-US" sz="3000" dirty="0" smtClean="0"/>
              <a:t>나빠져</a:t>
            </a:r>
            <a:r>
              <a:rPr lang="en-US" altLang="ko-KR" sz="3000" dirty="0" smtClean="0"/>
              <a:t>[          ], 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3000" dirty="0" smtClean="0"/>
              <a:t> </a:t>
            </a:r>
            <a:r>
              <a:rPr lang="ko-KR" altLang="en-US" sz="3000" dirty="0" smtClean="0"/>
              <a:t>나아져</a:t>
            </a:r>
            <a:r>
              <a:rPr lang="en-US" altLang="ko-KR" sz="3000" dirty="0" smtClean="0"/>
              <a:t>[          ], </a:t>
            </a:r>
            <a:r>
              <a:rPr lang="ko-KR" altLang="en-US" sz="3000" dirty="0" smtClean="0"/>
              <a:t>넘쳐</a:t>
            </a:r>
            <a:r>
              <a:rPr lang="en-US" altLang="ko-KR" sz="3000" dirty="0" smtClean="0"/>
              <a:t>[       ], </a:t>
            </a:r>
            <a:r>
              <a:rPr lang="ko-KR" altLang="en-US" sz="3000" dirty="0" smtClean="0"/>
              <a:t>넓어져</a:t>
            </a:r>
            <a:r>
              <a:rPr lang="en-US" altLang="ko-KR" sz="3000" dirty="0" smtClean="0"/>
              <a:t>[          ], 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3000" dirty="0" smtClean="0"/>
              <a:t> </a:t>
            </a:r>
            <a:r>
              <a:rPr lang="ko-KR" altLang="en-US" sz="3000" dirty="0" smtClean="0"/>
              <a:t>늘어져</a:t>
            </a:r>
            <a:r>
              <a:rPr lang="en-US" altLang="ko-KR" sz="3000" dirty="0" smtClean="0"/>
              <a:t>[          ], </a:t>
            </a:r>
            <a:r>
              <a:rPr lang="ko-KR" altLang="en-US" sz="3000" dirty="0" smtClean="0"/>
              <a:t>다져</a:t>
            </a:r>
            <a:r>
              <a:rPr lang="en-US" altLang="ko-KR" sz="3000" dirty="0" smtClean="0"/>
              <a:t>[       ], </a:t>
            </a:r>
            <a:r>
              <a:rPr lang="ko-KR" altLang="en-US" sz="3000" dirty="0" smtClean="0"/>
              <a:t>마주쳐</a:t>
            </a:r>
            <a:r>
              <a:rPr lang="en-US" altLang="ko-KR" sz="3000" dirty="0" smtClean="0"/>
              <a:t>[          ], </a:t>
            </a:r>
            <a:endParaRPr lang="en-US" altLang="ko-KR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>
                <a:solidFill>
                  <a:srgbClr val="C00000"/>
                </a:solidFill>
              </a:rPr>
              <a:t>(1)</a:t>
            </a:r>
            <a:r>
              <a:rPr lang="ko-KR" altLang="en-US" sz="3200" dirty="0" smtClean="0">
                <a:solidFill>
                  <a:srgbClr val="C00000"/>
                </a:solidFill>
              </a:rPr>
              <a:t>다만 </a:t>
            </a:r>
            <a:r>
              <a:rPr lang="en-US" altLang="ko-KR" sz="3200" dirty="0" smtClean="0">
                <a:solidFill>
                  <a:srgbClr val="C00000"/>
                </a:solidFill>
              </a:rPr>
              <a:t>1. </a:t>
            </a:r>
            <a:r>
              <a:rPr lang="ko-KR" altLang="en-US" sz="3200" dirty="0" smtClean="0">
                <a:solidFill>
                  <a:srgbClr val="C00000"/>
                </a:solidFill>
              </a:rPr>
              <a:t>용언의 활용형에 나타나는 ‘져</a:t>
            </a:r>
            <a:r>
              <a:rPr lang="en-US" altLang="ko-KR" sz="3200" dirty="0" smtClean="0">
                <a:solidFill>
                  <a:srgbClr val="C00000"/>
                </a:solidFill>
              </a:rPr>
              <a:t>, </a:t>
            </a:r>
            <a:r>
              <a:rPr lang="ko-KR" altLang="en-US" sz="3200" dirty="0" smtClean="0">
                <a:solidFill>
                  <a:srgbClr val="C00000"/>
                </a:solidFill>
              </a:rPr>
              <a:t>쪄</a:t>
            </a:r>
            <a:r>
              <a:rPr lang="en-US" altLang="ko-KR" sz="3200" dirty="0" smtClean="0">
                <a:solidFill>
                  <a:srgbClr val="C00000"/>
                </a:solidFill>
              </a:rPr>
              <a:t>, </a:t>
            </a:r>
            <a:r>
              <a:rPr lang="ko-KR" altLang="en-US" sz="3200" dirty="0" smtClean="0">
                <a:solidFill>
                  <a:srgbClr val="C00000"/>
                </a:solidFill>
              </a:rPr>
              <a:t>쳐’</a:t>
            </a:r>
            <a:r>
              <a:rPr lang="ko-KR" altLang="en-US" sz="3200" dirty="0" smtClean="0"/>
              <a:t>는 </a:t>
            </a:r>
            <a:r>
              <a:rPr lang="en-US" altLang="ko-KR" sz="3200" dirty="0" smtClean="0"/>
              <a:t>[</a:t>
            </a:r>
            <a:r>
              <a:rPr lang="ko-KR" altLang="en-US" sz="3200" dirty="0" smtClean="0"/>
              <a:t>저</a:t>
            </a:r>
            <a:r>
              <a:rPr lang="en-US" altLang="ko-KR" sz="3200" dirty="0" smtClean="0"/>
              <a:t>, </a:t>
            </a:r>
            <a:r>
              <a:rPr lang="ko-KR" altLang="en-US" sz="3200" dirty="0" err="1" smtClean="0"/>
              <a:t>쩌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처</a:t>
            </a:r>
            <a:r>
              <a:rPr lang="en-US" altLang="ko-KR" sz="3200" dirty="0" smtClean="0"/>
              <a:t>]</a:t>
            </a:r>
            <a:r>
              <a:rPr lang="ko-KR" altLang="en-US" sz="3200" dirty="0" smtClean="0"/>
              <a:t>로 발음한다</a:t>
            </a:r>
            <a:r>
              <a:rPr lang="en-US" altLang="ko-KR" sz="3200" dirty="0" smtClean="0"/>
              <a:t>.</a:t>
            </a:r>
          </a:p>
          <a:p>
            <a:pPr algn="ctr"/>
            <a:endParaRPr lang="en-US" altLang="ko-KR" sz="3200" dirty="0" smtClean="0"/>
          </a:p>
          <a:p>
            <a:pPr algn="ctr"/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/>
              <a:t>표준발음법 제</a:t>
            </a:r>
            <a:r>
              <a:rPr lang="en-US" altLang="ko-KR" sz="2800" dirty="0" smtClean="0"/>
              <a:t>6</a:t>
            </a:r>
            <a:r>
              <a:rPr lang="ko-KR" altLang="en-US" sz="2800" dirty="0" smtClean="0"/>
              <a:t>장 된소리되기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제</a:t>
            </a:r>
            <a:r>
              <a:rPr lang="en-US" altLang="ko-KR" sz="2800" dirty="0" smtClean="0"/>
              <a:t>26</a:t>
            </a:r>
            <a:r>
              <a:rPr lang="ko-KR" altLang="en-US" sz="2800" dirty="0" smtClean="0"/>
              <a:t>항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>
                <a:solidFill>
                  <a:srgbClr val="C00000"/>
                </a:solidFill>
              </a:rPr>
              <a:t>한자어</a:t>
            </a:r>
            <a:r>
              <a:rPr lang="ko-KR" altLang="en-US" sz="2800" dirty="0" smtClean="0"/>
              <a:t>에서 </a:t>
            </a:r>
            <a:r>
              <a:rPr lang="en-US" altLang="ko-KR" sz="2800" dirty="0" smtClean="0">
                <a:solidFill>
                  <a:srgbClr val="C00000"/>
                </a:solidFill>
              </a:rPr>
              <a:t>‘</a:t>
            </a:r>
            <a:r>
              <a:rPr lang="ko-KR" altLang="en-US" sz="2800" dirty="0" smtClean="0">
                <a:solidFill>
                  <a:srgbClr val="C00000"/>
                </a:solidFill>
              </a:rPr>
              <a:t>ㄹ</a:t>
            </a:r>
            <a:r>
              <a:rPr lang="en-US" altLang="ko-KR" sz="2800" dirty="0" smtClean="0">
                <a:solidFill>
                  <a:srgbClr val="C00000"/>
                </a:solidFill>
              </a:rPr>
              <a:t>’</a:t>
            </a:r>
            <a:r>
              <a:rPr lang="ko-KR" altLang="en-US" sz="2800" dirty="0" smtClean="0">
                <a:solidFill>
                  <a:srgbClr val="C00000"/>
                </a:solidFill>
              </a:rPr>
              <a:t> 받침 뒤에 연결되는 </a:t>
            </a:r>
            <a:r>
              <a:rPr lang="en-US" altLang="ko-KR" sz="2800" dirty="0" smtClean="0">
                <a:solidFill>
                  <a:srgbClr val="C00000"/>
                </a:solidFill>
              </a:rPr>
              <a:t>‘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ㄷ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ㅅ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ㅈ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은 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된소리로 발음한다</a:t>
            </a:r>
            <a:r>
              <a:rPr lang="en-US" altLang="ko-KR" sz="2800" dirty="0" smtClean="0"/>
              <a:t>.</a:t>
            </a:r>
          </a:p>
          <a:p>
            <a:pPr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6. </a:t>
            </a:r>
            <a:r>
              <a:rPr lang="ko-KR" altLang="en-US" sz="3200" b="1" dirty="0" smtClean="0"/>
              <a:t>된소리되기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갈등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葛藤</a:t>
            </a:r>
            <a:r>
              <a:rPr lang="en-US" altLang="ko-KR" sz="2800" dirty="0" smtClean="0"/>
              <a:t>)[      ],  </a:t>
            </a:r>
            <a:r>
              <a:rPr lang="ko-KR" altLang="en-US" sz="2800" dirty="0" smtClean="0"/>
              <a:t>발달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發達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골동품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骨董品</a:t>
            </a:r>
            <a:r>
              <a:rPr lang="en-US" altLang="ko-KR" sz="2800" dirty="0" smtClean="0"/>
              <a:t>)[         ],  </a:t>
            </a:r>
            <a:r>
              <a:rPr lang="ko-KR" altLang="en-US" sz="2800" dirty="0" smtClean="0"/>
              <a:t>발대식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發隊式</a:t>
            </a:r>
            <a:r>
              <a:rPr lang="en-US" altLang="ko-KR" sz="2800" dirty="0" smtClean="0"/>
              <a:t>)[   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결산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決算</a:t>
            </a:r>
            <a:r>
              <a:rPr lang="en-US" altLang="ko-KR" sz="2800" dirty="0" smtClean="0"/>
              <a:t>)[      ],  </a:t>
            </a:r>
            <a:r>
              <a:rPr lang="ko-KR" altLang="en-US" sz="2800" dirty="0" smtClean="0"/>
              <a:t>괄시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恝視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달성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達成</a:t>
            </a:r>
            <a:r>
              <a:rPr lang="en-US" altLang="ko-KR" sz="2800" dirty="0" smtClean="0"/>
              <a:t>)[      ],  </a:t>
            </a:r>
            <a:r>
              <a:rPr lang="ko-KR" altLang="en-US" sz="2800" dirty="0" smtClean="0"/>
              <a:t>말살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抹殺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불사조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不死鳥</a:t>
            </a:r>
            <a:r>
              <a:rPr lang="en-US" altLang="ko-KR" sz="2800" dirty="0" smtClean="0"/>
              <a:t>)[         ],  </a:t>
            </a:r>
            <a:r>
              <a:rPr lang="ko-KR" altLang="en-US" sz="2800" dirty="0" smtClean="0"/>
              <a:t>불성실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不誠實</a:t>
            </a:r>
            <a:r>
              <a:rPr lang="en-US" altLang="ko-KR" sz="2800" dirty="0" smtClean="0"/>
              <a:t>)[         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갈증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渴症</a:t>
            </a:r>
            <a:r>
              <a:rPr lang="en-US" altLang="ko-KR" sz="2800" dirty="0" smtClean="0"/>
              <a:t>)[      ],  </a:t>
            </a:r>
            <a:r>
              <a:rPr lang="ko-KR" altLang="en-US" sz="2800" dirty="0" smtClean="0"/>
              <a:t>걸작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傑作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물질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物質</a:t>
            </a:r>
            <a:r>
              <a:rPr lang="en-US" altLang="ko-KR" sz="2800" dirty="0" smtClean="0"/>
              <a:t>)[      ],  </a:t>
            </a:r>
            <a:r>
              <a:rPr lang="ko-KR" altLang="en-US" sz="2800" dirty="0" smtClean="0"/>
              <a:t>발전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發展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실지로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實地</a:t>
            </a:r>
            <a:r>
              <a:rPr lang="en-US" altLang="ko-KR" sz="2800" dirty="0" smtClean="0"/>
              <a:t>-)[         ],  </a:t>
            </a:r>
            <a:r>
              <a:rPr lang="ko-KR" altLang="en-US" sz="2800" dirty="0" smtClean="0"/>
              <a:t>활주로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滑走路</a:t>
            </a:r>
            <a:r>
              <a:rPr lang="en-US" altLang="ko-KR" sz="2800" dirty="0" smtClean="0"/>
              <a:t>)[          ]</a:t>
            </a:r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6. </a:t>
            </a:r>
            <a:r>
              <a:rPr lang="ko-KR" altLang="en-US" sz="3200" b="1" dirty="0" smtClean="0"/>
              <a:t>된소리되기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갈등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葛藤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갈뜽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발달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發達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발딸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골동품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骨董品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골똥품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발대식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發隊式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발때식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결산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決算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결싼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괄시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恝視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괄씨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달성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達成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달썽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말살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抹殺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말쌀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불사조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不死鳥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불싸조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불성실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不誠實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불썽실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갈증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渴症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갈쯩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걸작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傑作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걸짝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물질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物質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물찔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발전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發展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발쩐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실지로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實地</a:t>
            </a:r>
            <a:r>
              <a:rPr lang="en-US" altLang="ko-KR" sz="2800" dirty="0" smtClean="0"/>
              <a:t>-)[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실찌로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활주로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滑走路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활쭈로</a:t>
            </a:r>
            <a:r>
              <a:rPr lang="en-US" altLang="ko-KR" sz="2800" dirty="0" smtClean="0"/>
              <a:t>]</a:t>
            </a:r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6. </a:t>
            </a:r>
            <a:r>
              <a:rPr lang="ko-KR" altLang="en-US" sz="3200" b="1" dirty="0" smtClean="0"/>
              <a:t>된소리되기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객관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客觀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국경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國境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국고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國庫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국군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國軍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각도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角度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격돌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激突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격동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激動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국도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國道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각본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脚本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국방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國防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각색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脚色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각서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覺書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국경일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國慶日</a:t>
            </a:r>
            <a:r>
              <a:rPr lang="en-US" altLang="ko-KR" sz="2800" dirty="0" smtClean="0"/>
              <a:t>)[         ],   </a:t>
            </a:r>
            <a:r>
              <a:rPr lang="ko-KR" altLang="en-US" sz="2800" dirty="0" smtClean="0"/>
              <a:t>극대화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極大化</a:t>
            </a:r>
            <a:r>
              <a:rPr lang="en-US" altLang="ko-KR" sz="2800" dirty="0" smtClean="0"/>
              <a:t>)[        ] </a:t>
            </a:r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 smtClean="0"/>
              <a:t>(1) </a:t>
            </a:r>
            <a:r>
              <a:rPr lang="ko-KR" altLang="en-US" sz="2600" dirty="0" smtClean="0"/>
              <a:t>그런데</a:t>
            </a:r>
            <a:r>
              <a:rPr lang="en-US" altLang="ko-KR" sz="2600" dirty="0" smtClean="0"/>
              <a:t>,  </a:t>
            </a:r>
            <a:r>
              <a:rPr lang="ko-KR" altLang="en-US" sz="2600" dirty="0" smtClean="0"/>
              <a:t>ㄹ’받침 뒤에서만이 아니라 </a:t>
            </a:r>
            <a:endParaRPr lang="en-US" altLang="ko-KR" sz="2600" dirty="0" smtClean="0"/>
          </a:p>
          <a:p>
            <a:r>
              <a:rPr lang="ko-KR" altLang="en-US" sz="2600" dirty="0" smtClean="0"/>
              <a:t>     한자어 </a:t>
            </a:r>
            <a:r>
              <a:rPr lang="en-US" altLang="ko-KR" sz="2600" dirty="0" smtClean="0"/>
              <a:t>‘</a:t>
            </a:r>
            <a:r>
              <a:rPr lang="ko-KR" altLang="en-US" sz="2600" dirty="0" err="1" smtClean="0"/>
              <a:t>ㄱ</a:t>
            </a:r>
            <a:r>
              <a:rPr lang="en-US" altLang="ko-KR" sz="2600" dirty="0" smtClean="0"/>
              <a:t>’</a:t>
            </a:r>
            <a:r>
              <a:rPr lang="ko-KR" altLang="en-US" sz="2600" dirty="0" smtClean="0"/>
              <a:t> 받침 뒤에서도 된소리되기가 발생한다</a:t>
            </a:r>
            <a:r>
              <a:rPr lang="en-US" altLang="ko-KR" sz="2600" dirty="0" smtClean="0"/>
              <a:t>.</a:t>
            </a:r>
          </a:p>
          <a:p>
            <a:endParaRPr lang="en-US" altLang="ko-KR" sz="2600" dirty="0" smtClean="0"/>
          </a:p>
          <a:p>
            <a:endParaRPr lang="en-US" altLang="ko-KR" sz="2600" dirty="0" smtClean="0"/>
          </a:p>
          <a:p>
            <a:endParaRPr lang="ko-KR" alt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객관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客觀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객꽌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국경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國境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국꼉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국고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國庫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국꼬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국군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國軍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국꾼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각도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角度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각또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격돌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激突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격똘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격동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激動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격똥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국도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國道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국또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각본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脚本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각뽄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국방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國防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국빵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각색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脚色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각쌕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각서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覺書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각써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국경일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國慶日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국꼉일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극대화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極大化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극때화</a:t>
            </a:r>
            <a:r>
              <a:rPr lang="en-US" altLang="ko-KR" sz="2800" dirty="0" smtClean="0"/>
              <a:t>] </a:t>
            </a:r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 smtClean="0"/>
              <a:t>(1)</a:t>
            </a:r>
            <a:r>
              <a:rPr lang="ko-KR" altLang="en-US" sz="2600" dirty="0" smtClean="0"/>
              <a:t>한자어 </a:t>
            </a:r>
            <a:r>
              <a:rPr lang="en-US" altLang="ko-KR" sz="2600" dirty="0" smtClean="0"/>
              <a:t>‘</a:t>
            </a:r>
            <a:r>
              <a:rPr lang="ko-KR" altLang="en-US" sz="2600" dirty="0" err="1" smtClean="0"/>
              <a:t>ㄱ</a:t>
            </a:r>
            <a:r>
              <a:rPr lang="en-US" altLang="ko-KR" sz="2600" dirty="0" smtClean="0"/>
              <a:t>’</a:t>
            </a:r>
            <a:r>
              <a:rPr lang="ko-KR" altLang="en-US" sz="2600" dirty="0" smtClean="0"/>
              <a:t> 받침 뒤에 연결되는 된소리되기 발음 용례</a:t>
            </a:r>
            <a:endParaRPr lang="ko-KR" alt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법규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法規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습격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襲擊</a:t>
            </a:r>
            <a:r>
              <a:rPr lang="en-US" altLang="ko-KR" sz="2800" dirty="0" smtClean="0"/>
              <a:t>)[      ],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잡담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雜談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접대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接待</a:t>
            </a:r>
            <a:r>
              <a:rPr lang="en-US" altLang="ko-KR" sz="2800" dirty="0" smtClean="0"/>
              <a:t>)[      ],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합동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合同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협동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協同</a:t>
            </a:r>
            <a:r>
              <a:rPr lang="en-US" altLang="ko-KR" sz="2800" dirty="0" smtClean="0"/>
              <a:t>)[      ],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입법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立法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잡비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雜費</a:t>
            </a:r>
            <a:r>
              <a:rPr lang="en-US" altLang="ko-KR" sz="2800" dirty="0" smtClean="0"/>
              <a:t>)[      ],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납세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納稅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답사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踏査</a:t>
            </a:r>
            <a:r>
              <a:rPr lang="en-US" altLang="ko-KR" sz="2800" dirty="0" smtClean="0"/>
              <a:t>)[      ],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집적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集積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첩자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諜者</a:t>
            </a:r>
            <a:r>
              <a:rPr lang="en-US" altLang="ko-KR" sz="2800" dirty="0" smtClean="0"/>
              <a:t>)[      ],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급격히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急激</a:t>
            </a:r>
            <a:r>
              <a:rPr lang="en-US" altLang="ko-KR" sz="2800" dirty="0" smtClean="0"/>
              <a:t>-)[         ],   </a:t>
            </a:r>
            <a:r>
              <a:rPr lang="ko-KR" altLang="en-US" sz="2800" dirty="0" smtClean="0"/>
              <a:t>급정거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急停車</a:t>
            </a:r>
            <a:r>
              <a:rPr lang="en-US" altLang="ko-KR" sz="2800" dirty="0" smtClean="0"/>
              <a:t>)[         ]</a:t>
            </a:r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 smtClean="0"/>
              <a:t>(2) </a:t>
            </a:r>
            <a:r>
              <a:rPr lang="ko-KR" altLang="en-US" sz="2600" dirty="0" smtClean="0"/>
              <a:t>또</a:t>
            </a:r>
            <a:r>
              <a:rPr lang="en-US" altLang="ko-KR" sz="2600" dirty="0" smtClean="0"/>
              <a:t>, ‘</a:t>
            </a:r>
            <a:r>
              <a:rPr lang="ko-KR" altLang="en-US" sz="2600" dirty="0" smtClean="0"/>
              <a:t>ㄹ</a:t>
            </a:r>
            <a:r>
              <a:rPr lang="en-US" altLang="ko-KR" sz="2600" dirty="0" smtClean="0"/>
              <a:t>’</a:t>
            </a:r>
            <a:r>
              <a:rPr lang="ko-KR" altLang="en-US" sz="2600" dirty="0" smtClean="0"/>
              <a:t>받침 뒤에서만이 </a:t>
            </a:r>
            <a:r>
              <a:rPr lang="ko-KR" altLang="en-US" sz="2600" dirty="0"/>
              <a:t>아니라 </a:t>
            </a:r>
            <a:endParaRPr lang="en-US" altLang="ko-KR" sz="2600" dirty="0" smtClean="0"/>
          </a:p>
          <a:p>
            <a:r>
              <a:rPr lang="ko-KR" altLang="en-US" sz="2600" dirty="0" smtClean="0"/>
              <a:t>     한자어 </a:t>
            </a:r>
            <a:r>
              <a:rPr lang="en-US" altLang="ko-KR" sz="2600" dirty="0" smtClean="0"/>
              <a:t>‘</a:t>
            </a:r>
            <a:r>
              <a:rPr lang="ko-KR" altLang="en-US" sz="2600" dirty="0" err="1" smtClean="0"/>
              <a:t>ㅂ</a:t>
            </a:r>
            <a:r>
              <a:rPr lang="en-US" altLang="ko-KR" sz="2600" dirty="0" smtClean="0"/>
              <a:t>’</a:t>
            </a:r>
            <a:r>
              <a:rPr lang="ko-KR" altLang="en-US" sz="2600" dirty="0" smtClean="0"/>
              <a:t> 받침 뒤에서도 된소리되기가 발생한다</a:t>
            </a:r>
            <a:r>
              <a:rPr lang="en-US" altLang="ko-KR" sz="2600" dirty="0" smtClean="0"/>
              <a:t>.</a:t>
            </a:r>
            <a:endParaRPr lang="ko-KR" alt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법규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法規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법뀨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습격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襲擊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습껵</a:t>
            </a:r>
            <a:r>
              <a:rPr lang="en-US" altLang="ko-KR" sz="2800" dirty="0" smtClean="0"/>
              <a:t>],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잡담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雜談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잡땀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접대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接待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접때</a:t>
            </a:r>
            <a:r>
              <a:rPr lang="en-US" altLang="ko-KR" sz="2800" dirty="0" smtClean="0"/>
              <a:t>],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합동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合同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합똥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협동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協同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협똥</a:t>
            </a:r>
            <a:r>
              <a:rPr lang="en-US" altLang="ko-KR" sz="2800" dirty="0" smtClean="0"/>
              <a:t>],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입법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立法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입뻡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잡비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雜費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잡삐</a:t>
            </a:r>
            <a:r>
              <a:rPr lang="en-US" altLang="ko-KR" sz="2800" dirty="0" smtClean="0"/>
              <a:t>],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납세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納稅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납쎄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답사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踏査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답싸</a:t>
            </a:r>
            <a:r>
              <a:rPr lang="en-US" altLang="ko-KR" sz="2800" dirty="0" smtClean="0"/>
              <a:t>],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집적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集積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집쩍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첩자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諜者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첩짜</a:t>
            </a:r>
            <a:r>
              <a:rPr lang="en-US" altLang="ko-KR" sz="2800" dirty="0" smtClean="0"/>
              <a:t>], </a:t>
            </a:r>
          </a:p>
          <a:p>
            <a:pPr>
              <a:lnSpc>
                <a:spcPts val="4600"/>
              </a:lnSpc>
              <a:buNone/>
            </a:pPr>
            <a:r>
              <a:rPr lang="ko-KR" altLang="en-US" sz="2800" dirty="0" smtClean="0"/>
              <a:t>급격히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急激</a:t>
            </a:r>
            <a:r>
              <a:rPr lang="en-US" altLang="ko-KR" sz="2800" dirty="0" smtClean="0"/>
              <a:t>-)[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급껴키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급정거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急停車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급쩡거</a:t>
            </a:r>
            <a:r>
              <a:rPr lang="en-US" altLang="ko-KR" sz="2800" dirty="0" smtClean="0"/>
              <a:t>]</a:t>
            </a:r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 smtClean="0"/>
              <a:t>(2)</a:t>
            </a:r>
            <a:r>
              <a:rPr lang="ko-KR" altLang="en-US" sz="2800" dirty="0" smtClean="0"/>
              <a:t>한자어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‘</a:t>
            </a:r>
            <a:r>
              <a:rPr lang="ko-KR" altLang="en-US" sz="2400" dirty="0" err="1" smtClean="0"/>
              <a:t>ㅂ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 받침 뒤에 연결되는 된소리되기 발음 용례</a:t>
            </a:r>
            <a:endParaRPr lang="ko-KR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94515"/>
          </a:xfrm>
        </p:spPr>
        <p:txBody>
          <a:bodyPr>
            <a:noAutofit/>
          </a:bodyPr>
          <a:lstStyle/>
          <a:p>
            <a:r>
              <a:rPr lang="ko-KR" altLang="en-US" sz="2800" dirty="0" smtClean="0"/>
              <a:t>제</a:t>
            </a:r>
            <a:r>
              <a:rPr lang="en-US" altLang="ko-KR" sz="2800" dirty="0" smtClean="0"/>
              <a:t>26</a:t>
            </a:r>
            <a:r>
              <a:rPr lang="ko-KR" altLang="en-US" sz="2800" dirty="0" smtClean="0"/>
              <a:t>항 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한자어에서 </a:t>
            </a:r>
            <a:r>
              <a:rPr lang="en-US" altLang="ko-KR" sz="2800" dirty="0" smtClean="0"/>
              <a:t>‘</a:t>
            </a:r>
            <a:r>
              <a:rPr lang="ko-KR" altLang="en-US" sz="2800" dirty="0" smtClean="0"/>
              <a:t>ㄹ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 받침 뒤에 연결되는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ㄷ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ㅅ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ㅈ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은 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된소리로 발음한다</a:t>
            </a:r>
            <a:r>
              <a:rPr lang="en-US" altLang="ko-KR" sz="2800" dirty="0" smtClean="0"/>
              <a:t>.</a:t>
            </a:r>
            <a:endParaRPr lang="en-US" altLang="ko-KR" sz="2000" dirty="0" smtClean="0"/>
          </a:p>
          <a:p>
            <a:pPr algn="ctr">
              <a:buNone/>
            </a:pPr>
            <a:r>
              <a:rPr lang="en-US" altLang="ko-KR" sz="6000" dirty="0" smtClean="0"/>
              <a:t>⇩</a:t>
            </a:r>
          </a:p>
          <a:p>
            <a:pPr algn="ctr">
              <a:buNone/>
            </a:pPr>
            <a:r>
              <a:rPr lang="ko-KR" altLang="en-US" sz="2800" dirty="0" smtClean="0">
                <a:solidFill>
                  <a:srgbClr val="C00000"/>
                </a:solidFill>
              </a:rPr>
              <a:t>수정제</a:t>
            </a:r>
            <a:r>
              <a:rPr lang="ko-KR" altLang="en-US" sz="2800" dirty="0">
                <a:solidFill>
                  <a:srgbClr val="C00000"/>
                </a:solidFill>
              </a:rPr>
              <a:t>안</a:t>
            </a:r>
            <a:endParaRPr lang="en-US" altLang="ko-KR" sz="2800" dirty="0" smtClean="0">
              <a:solidFill>
                <a:srgbClr val="C00000"/>
              </a:solidFill>
            </a:endParaRPr>
          </a:p>
          <a:p>
            <a:r>
              <a:rPr lang="ko-KR" altLang="en-US" sz="2800" dirty="0" smtClean="0"/>
              <a:t>제</a:t>
            </a:r>
            <a:r>
              <a:rPr lang="en-US" altLang="ko-KR" sz="2800" dirty="0" smtClean="0"/>
              <a:t>26</a:t>
            </a:r>
            <a:r>
              <a:rPr lang="ko-KR" altLang="en-US" sz="2800" dirty="0" smtClean="0"/>
              <a:t>항 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dirty="0" smtClean="0"/>
              <a:t>한자어에서 </a:t>
            </a:r>
            <a:r>
              <a:rPr lang="en-US" altLang="ko-KR" dirty="0" smtClean="0"/>
              <a:t>‘</a:t>
            </a:r>
            <a:r>
              <a:rPr lang="ko-KR" altLang="en-US" dirty="0" err="1" smtClean="0">
                <a:solidFill>
                  <a:srgbClr val="C00000"/>
                </a:solidFill>
              </a:rPr>
              <a:t>ㄱ</a:t>
            </a:r>
            <a:r>
              <a:rPr lang="en-US" altLang="ko-KR" dirty="0" smtClean="0">
                <a:solidFill>
                  <a:srgbClr val="C00000"/>
                </a:solidFill>
              </a:rPr>
              <a:t>, </a:t>
            </a:r>
            <a:r>
              <a:rPr lang="ko-KR" altLang="en-US" dirty="0" err="1" smtClean="0">
                <a:solidFill>
                  <a:srgbClr val="C00000"/>
                </a:solidFill>
              </a:rPr>
              <a:t>ㅂ</a:t>
            </a:r>
            <a:r>
              <a:rPr lang="en-US" altLang="ko-KR" dirty="0" smtClean="0"/>
              <a:t>, </a:t>
            </a:r>
            <a:r>
              <a:rPr lang="ko-KR" altLang="en-US" dirty="0" smtClean="0"/>
              <a:t>ㄹ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받침 뒤에 연결되는 </a:t>
            </a:r>
            <a:r>
              <a:rPr lang="en-US" altLang="ko-KR" dirty="0" smtClean="0"/>
              <a:t>‘</a:t>
            </a:r>
            <a:r>
              <a:rPr lang="ko-KR" altLang="en-US" dirty="0" err="1" smtClean="0">
                <a:solidFill>
                  <a:srgbClr val="C00000"/>
                </a:solidFill>
              </a:rPr>
              <a:t>ㄱ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ㄷ</a:t>
            </a:r>
            <a:r>
              <a:rPr lang="en-US" altLang="ko-KR" dirty="0" smtClean="0"/>
              <a:t>,</a:t>
            </a:r>
          </a:p>
          <a:p>
            <a:pPr>
              <a:buNone/>
            </a:pPr>
            <a:r>
              <a:rPr lang="ko-KR" altLang="en-US" dirty="0" err="1" smtClean="0">
                <a:solidFill>
                  <a:srgbClr val="C00000"/>
                </a:solidFill>
              </a:rPr>
              <a:t>ㅂ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ㅅ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ㅈ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된소리로 발음한다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가점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加點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감점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減點</a:t>
            </a:r>
            <a:r>
              <a:rPr lang="en-US" altLang="ko-KR" sz="2800" dirty="0" smtClean="0"/>
              <a:t>)[ 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강점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强點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경기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驚氣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공적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公的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관점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觀點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교권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敎勸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기법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技法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기점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起點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내과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內科</a:t>
            </a:r>
            <a:r>
              <a:rPr lang="en-US" altLang="ko-KR" sz="2800" dirty="0" smtClean="0"/>
              <a:t>)[ 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단점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短點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대구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對句</a:t>
            </a:r>
            <a:r>
              <a:rPr lang="en-US" altLang="ko-KR" sz="2800" dirty="0" smtClean="0"/>
              <a:t>)[ 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도수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度數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동격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同格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시비조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是非調</a:t>
            </a:r>
            <a:r>
              <a:rPr lang="en-US" altLang="ko-KR" sz="2800" dirty="0" smtClean="0"/>
              <a:t>)[          ],   </a:t>
            </a:r>
            <a:r>
              <a:rPr lang="ko-KR" altLang="en-US" sz="2800" dirty="0" smtClean="0"/>
              <a:t>유권자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有權者</a:t>
            </a:r>
            <a:r>
              <a:rPr lang="en-US" altLang="ko-KR" sz="2800" dirty="0" smtClean="0"/>
              <a:t>)[         ] </a:t>
            </a:r>
          </a:p>
          <a:p>
            <a:endParaRPr lang="en-US" altLang="ko-KR" sz="2800" dirty="0" smtClean="0"/>
          </a:p>
          <a:p>
            <a:pPr>
              <a:lnSpc>
                <a:spcPts val="4600"/>
              </a:lnSpc>
              <a:buNone/>
            </a:pP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332656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ㄱ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ㅂ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ㄹ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 받침을 갖지 않은 나머지 한자어들의 </a:t>
            </a:r>
            <a:endParaRPr lang="en-US" altLang="ko-KR" sz="2800" dirty="0" smtClean="0"/>
          </a:p>
          <a:p>
            <a:r>
              <a:rPr lang="ko-KR" altLang="en-US" sz="2800" dirty="0" smtClean="0"/>
              <a:t>된소리 발음 용례</a:t>
            </a:r>
            <a:endParaRPr lang="ko-KR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가점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加點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가쩜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감점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減點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감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쩜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강점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强點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강쩜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경기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驚氣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경끼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공적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公的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공쩍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관점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觀點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관쩜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교권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敎勸</a:t>
            </a:r>
            <a:r>
              <a:rPr lang="en-US" altLang="ko-KR" sz="2800" dirty="0" smtClean="0"/>
              <a:t>)[</a:t>
            </a:r>
            <a:r>
              <a:rPr lang="ko-KR" altLang="en-US" sz="2800" spc="-300" dirty="0" smtClean="0">
                <a:solidFill>
                  <a:srgbClr val="C00000"/>
                </a:solidFill>
              </a:rPr>
              <a:t>교</a:t>
            </a:r>
            <a:r>
              <a:rPr lang="en-US" altLang="ko-KR" sz="2800" spc="-3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spc="-300" dirty="0" err="1" smtClean="0">
                <a:solidFill>
                  <a:srgbClr val="C00000"/>
                </a:solidFill>
              </a:rPr>
              <a:t>꿘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기법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技法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기뻡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기점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起點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기쩜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내과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內科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내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꽈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단점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短點</a:t>
            </a:r>
            <a:r>
              <a:rPr lang="en-US" altLang="ko-KR" sz="2800" dirty="0" smtClean="0"/>
              <a:t>)[</a:t>
            </a:r>
            <a:r>
              <a:rPr lang="ko-KR" altLang="en-US" sz="2800" spc="-300" dirty="0" smtClean="0">
                <a:solidFill>
                  <a:srgbClr val="C00000"/>
                </a:solidFill>
              </a:rPr>
              <a:t>단</a:t>
            </a:r>
            <a:r>
              <a:rPr lang="en-US" altLang="ko-KR" sz="2800" spc="-3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spc="-300" dirty="0" err="1" smtClean="0">
                <a:solidFill>
                  <a:srgbClr val="C00000"/>
                </a:solidFill>
              </a:rPr>
              <a:t>쩜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대구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對句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대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꾸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도수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度數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도쑤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동격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同格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동껵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100"/>
              </a:lnSpc>
              <a:buNone/>
            </a:pPr>
            <a:r>
              <a:rPr lang="ko-KR" altLang="en-US" sz="2800" dirty="0" smtClean="0"/>
              <a:t>시비조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是非調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시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비쪼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유권자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有權者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유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꿘자</a:t>
            </a:r>
            <a:r>
              <a:rPr lang="en-US" altLang="ko-KR" sz="2800" dirty="0" smtClean="0"/>
              <a:t>] </a:t>
            </a:r>
          </a:p>
          <a:p>
            <a:endParaRPr lang="en-US" altLang="ko-KR" sz="2800" dirty="0" smtClean="0"/>
          </a:p>
          <a:p>
            <a:pPr>
              <a:lnSpc>
                <a:spcPts val="4600"/>
              </a:lnSpc>
              <a:buNone/>
            </a:pP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332656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ㄱ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ㅂ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ㄹ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 받침을 갖지 않은 나머지 한자어들의 </a:t>
            </a:r>
            <a:endParaRPr lang="en-US" altLang="ko-KR" sz="2800" dirty="0" smtClean="0"/>
          </a:p>
          <a:p>
            <a:r>
              <a:rPr lang="ko-KR" altLang="en-US" sz="2800" dirty="0" smtClean="0"/>
              <a:t>된소리 발음 용례</a:t>
            </a:r>
            <a:endParaRPr lang="ko-KR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0648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 </a:t>
            </a:r>
            <a:r>
              <a:rPr lang="ko-KR" altLang="en-US" sz="3000" dirty="0" smtClean="0"/>
              <a:t>가르쳐</a:t>
            </a:r>
            <a:r>
              <a:rPr lang="en-US" altLang="ko-KR" sz="3000" dirty="0" smtClean="0"/>
              <a:t>[</a:t>
            </a:r>
            <a:r>
              <a:rPr lang="ko-KR" altLang="en-US" sz="3000" dirty="0" err="1" smtClean="0">
                <a:solidFill>
                  <a:srgbClr val="C00000"/>
                </a:solidFill>
              </a:rPr>
              <a:t>가르처</a:t>
            </a:r>
            <a:r>
              <a:rPr lang="en-US" altLang="ko-KR" sz="3000" dirty="0" smtClean="0"/>
              <a:t>], </a:t>
            </a:r>
            <a:r>
              <a:rPr lang="ko-KR" altLang="en-US" sz="3000" dirty="0" smtClean="0"/>
              <a:t>가져</a:t>
            </a:r>
            <a:r>
              <a:rPr lang="en-US" altLang="ko-KR" sz="3000" dirty="0" smtClean="0"/>
              <a:t>[</a:t>
            </a:r>
            <a:r>
              <a:rPr lang="ko-KR" altLang="en-US" sz="3000" dirty="0" err="1" smtClean="0">
                <a:solidFill>
                  <a:srgbClr val="C00000"/>
                </a:solidFill>
              </a:rPr>
              <a:t>가저</a:t>
            </a:r>
            <a:r>
              <a:rPr lang="en-US" altLang="ko-KR" sz="3000" dirty="0" smtClean="0"/>
              <a:t>], </a:t>
            </a:r>
            <a:r>
              <a:rPr lang="ko-KR" altLang="en-US" sz="3000" dirty="0" smtClean="0"/>
              <a:t>같아져</a:t>
            </a:r>
            <a:r>
              <a:rPr lang="en-US" altLang="ko-KR" sz="3000" dirty="0" smtClean="0"/>
              <a:t>[</a:t>
            </a:r>
            <a:r>
              <a:rPr lang="ko-KR" altLang="en-US" sz="3000" dirty="0" err="1" smtClean="0">
                <a:solidFill>
                  <a:srgbClr val="C00000"/>
                </a:solidFill>
              </a:rPr>
              <a:t>가타저</a:t>
            </a:r>
            <a:r>
              <a:rPr lang="en-US" altLang="ko-KR" sz="30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3000" dirty="0" smtClean="0"/>
              <a:t> 그르쳐</a:t>
            </a:r>
            <a:r>
              <a:rPr lang="en-US" altLang="ko-KR" sz="3000" dirty="0" smtClean="0"/>
              <a:t>[</a:t>
            </a:r>
            <a:r>
              <a:rPr lang="ko-KR" altLang="en-US" sz="3000" dirty="0" err="1" smtClean="0">
                <a:solidFill>
                  <a:srgbClr val="C00000"/>
                </a:solidFill>
              </a:rPr>
              <a:t>그르처</a:t>
            </a:r>
            <a:r>
              <a:rPr lang="en-US" altLang="ko-KR" sz="3000" dirty="0" smtClean="0"/>
              <a:t>], </a:t>
            </a:r>
            <a:r>
              <a:rPr lang="ko-KR" altLang="en-US" sz="3000" dirty="0" smtClean="0"/>
              <a:t>그쳐</a:t>
            </a:r>
            <a:r>
              <a:rPr lang="en-US" altLang="ko-KR" sz="3000" dirty="0" smtClean="0"/>
              <a:t>[</a:t>
            </a:r>
            <a:r>
              <a:rPr lang="ko-KR" altLang="en-US" sz="3000" dirty="0" err="1" smtClean="0">
                <a:solidFill>
                  <a:srgbClr val="C00000"/>
                </a:solidFill>
              </a:rPr>
              <a:t>그처</a:t>
            </a:r>
            <a:r>
              <a:rPr lang="en-US" altLang="ko-KR" sz="3000" dirty="0" smtClean="0"/>
              <a:t>], </a:t>
            </a:r>
            <a:r>
              <a:rPr lang="ko-KR" altLang="en-US" sz="3000" dirty="0" smtClean="0"/>
              <a:t>깊어져</a:t>
            </a:r>
            <a:r>
              <a:rPr lang="en-US" altLang="ko-KR" sz="3000" dirty="0" smtClean="0"/>
              <a:t>[</a:t>
            </a:r>
            <a:r>
              <a:rPr lang="ko-KR" altLang="en-US" sz="3000" dirty="0" err="1" smtClean="0">
                <a:solidFill>
                  <a:srgbClr val="C00000"/>
                </a:solidFill>
              </a:rPr>
              <a:t>기퍼저</a:t>
            </a:r>
            <a:r>
              <a:rPr lang="en-US" altLang="ko-KR" sz="30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3000" dirty="0" smtClean="0"/>
              <a:t> </a:t>
            </a:r>
            <a:r>
              <a:rPr lang="ko-KR" altLang="en-US" sz="3000" dirty="0" smtClean="0"/>
              <a:t>끊어져</a:t>
            </a:r>
            <a:r>
              <a:rPr lang="en-US" altLang="ko-KR" sz="3000" dirty="0" smtClean="0"/>
              <a:t>[</a:t>
            </a:r>
            <a:r>
              <a:rPr lang="ko-KR" altLang="en-US" sz="3000" dirty="0" err="1" smtClean="0">
                <a:solidFill>
                  <a:srgbClr val="C00000"/>
                </a:solidFill>
              </a:rPr>
              <a:t>끄너저</a:t>
            </a:r>
            <a:r>
              <a:rPr lang="en-US" altLang="ko-KR" sz="3000" dirty="0" smtClean="0"/>
              <a:t>], </a:t>
            </a:r>
            <a:r>
              <a:rPr lang="ko-KR" altLang="en-US" sz="3000" dirty="0" smtClean="0"/>
              <a:t>끼쳐</a:t>
            </a:r>
            <a:r>
              <a:rPr lang="en-US" altLang="ko-KR" sz="3000" dirty="0" smtClean="0"/>
              <a:t>[</a:t>
            </a:r>
            <a:r>
              <a:rPr lang="ko-KR" altLang="en-US" sz="3000" dirty="0" err="1" smtClean="0">
                <a:solidFill>
                  <a:srgbClr val="C00000"/>
                </a:solidFill>
              </a:rPr>
              <a:t>끼처</a:t>
            </a:r>
            <a:r>
              <a:rPr lang="en-US" altLang="ko-KR" sz="3000" dirty="0" smtClean="0"/>
              <a:t>], </a:t>
            </a:r>
            <a:r>
              <a:rPr lang="ko-KR" altLang="en-US" sz="3000" dirty="0" smtClean="0"/>
              <a:t>나빠져</a:t>
            </a:r>
            <a:r>
              <a:rPr lang="en-US" altLang="ko-KR" sz="3000" dirty="0" smtClean="0"/>
              <a:t>[</a:t>
            </a:r>
            <a:r>
              <a:rPr lang="ko-KR" altLang="en-US" sz="3000" dirty="0" err="1" smtClean="0">
                <a:solidFill>
                  <a:srgbClr val="C00000"/>
                </a:solidFill>
              </a:rPr>
              <a:t>나빠저</a:t>
            </a:r>
            <a:r>
              <a:rPr lang="en-US" altLang="ko-KR" sz="30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3000" dirty="0" smtClean="0"/>
              <a:t> </a:t>
            </a:r>
            <a:r>
              <a:rPr lang="ko-KR" altLang="en-US" sz="3000" dirty="0" smtClean="0"/>
              <a:t>나아져</a:t>
            </a:r>
            <a:r>
              <a:rPr lang="en-US" altLang="ko-KR" sz="3000" dirty="0" smtClean="0"/>
              <a:t>[</a:t>
            </a:r>
            <a:r>
              <a:rPr lang="ko-KR" altLang="en-US" sz="3000" dirty="0" err="1" smtClean="0">
                <a:solidFill>
                  <a:srgbClr val="C00000"/>
                </a:solidFill>
              </a:rPr>
              <a:t>나아저</a:t>
            </a:r>
            <a:r>
              <a:rPr lang="en-US" altLang="ko-KR" sz="3000" dirty="0" smtClean="0"/>
              <a:t>], </a:t>
            </a:r>
            <a:r>
              <a:rPr lang="ko-KR" altLang="en-US" sz="3000" dirty="0" smtClean="0"/>
              <a:t>넘쳐</a:t>
            </a:r>
            <a:r>
              <a:rPr lang="en-US" altLang="ko-KR" sz="3000" dirty="0" smtClean="0"/>
              <a:t>[</a:t>
            </a:r>
            <a:r>
              <a:rPr lang="ko-KR" altLang="en-US" sz="3000" dirty="0" err="1" smtClean="0">
                <a:solidFill>
                  <a:srgbClr val="C00000"/>
                </a:solidFill>
              </a:rPr>
              <a:t>넘처</a:t>
            </a:r>
            <a:r>
              <a:rPr lang="en-US" altLang="ko-KR" sz="3000" dirty="0" smtClean="0"/>
              <a:t>], </a:t>
            </a:r>
            <a:r>
              <a:rPr lang="ko-KR" altLang="en-US" sz="3000" dirty="0" smtClean="0"/>
              <a:t>넓어져</a:t>
            </a:r>
            <a:r>
              <a:rPr lang="en-US" altLang="ko-KR" sz="3000" dirty="0" smtClean="0"/>
              <a:t>[</a:t>
            </a:r>
            <a:r>
              <a:rPr lang="ko-KR" altLang="en-US" sz="3000" dirty="0" err="1" smtClean="0">
                <a:solidFill>
                  <a:srgbClr val="C00000"/>
                </a:solidFill>
              </a:rPr>
              <a:t>널버저</a:t>
            </a:r>
            <a:r>
              <a:rPr lang="en-US" altLang="ko-KR" sz="30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3000" dirty="0" smtClean="0"/>
              <a:t> </a:t>
            </a:r>
            <a:r>
              <a:rPr lang="ko-KR" altLang="en-US" sz="3000" dirty="0" smtClean="0"/>
              <a:t>늘어져</a:t>
            </a:r>
            <a:r>
              <a:rPr lang="en-US" altLang="ko-KR" sz="3000" dirty="0" smtClean="0"/>
              <a:t>[</a:t>
            </a:r>
            <a:r>
              <a:rPr lang="ko-KR" altLang="en-US" sz="3000" dirty="0" err="1" smtClean="0">
                <a:solidFill>
                  <a:srgbClr val="C00000"/>
                </a:solidFill>
              </a:rPr>
              <a:t>느러저</a:t>
            </a:r>
            <a:r>
              <a:rPr lang="en-US" altLang="ko-KR" sz="3000" dirty="0" smtClean="0"/>
              <a:t>], </a:t>
            </a:r>
            <a:r>
              <a:rPr lang="ko-KR" altLang="en-US" sz="3000" dirty="0" smtClean="0"/>
              <a:t>다져</a:t>
            </a:r>
            <a:r>
              <a:rPr lang="en-US" altLang="ko-KR" sz="3000" dirty="0" smtClean="0"/>
              <a:t>[</a:t>
            </a:r>
            <a:r>
              <a:rPr lang="ko-KR" altLang="en-US" sz="3000" dirty="0" err="1" smtClean="0">
                <a:solidFill>
                  <a:srgbClr val="C00000"/>
                </a:solidFill>
              </a:rPr>
              <a:t>다저</a:t>
            </a:r>
            <a:r>
              <a:rPr lang="en-US" altLang="ko-KR" sz="3000" dirty="0" smtClean="0"/>
              <a:t>], </a:t>
            </a:r>
            <a:r>
              <a:rPr lang="ko-KR" altLang="en-US" sz="3000" dirty="0" smtClean="0"/>
              <a:t>마주쳐</a:t>
            </a:r>
            <a:r>
              <a:rPr lang="en-US" altLang="ko-KR" sz="3000" dirty="0" smtClean="0"/>
              <a:t>[</a:t>
            </a:r>
            <a:r>
              <a:rPr lang="ko-KR" altLang="en-US" sz="3000" dirty="0" err="1" smtClean="0">
                <a:solidFill>
                  <a:srgbClr val="C00000"/>
                </a:solidFill>
              </a:rPr>
              <a:t>마주처</a:t>
            </a:r>
            <a:r>
              <a:rPr lang="en-US" altLang="ko-KR" sz="3000" dirty="0" smtClean="0"/>
              <a:t>], </a:t>
            </a:r>
            <a:endParaRPr lang="en-US" altLang="ko-KR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>
                <a:solidFill>
                  <a:srgbClr val="C00000"/>
                </a:solidFill>
              </a:rPr>
              <a:t>(1)</a:t>
            </a:r>
            <a:r>
              <a:rPr lang="ko-KR" altLang="en-US" sz="3200" dirty="0">
                <a:solidFill>
                  <a:srgbClr val="C00000"/>
                </a:solidFill>
              </a:rPr>
              <a:t> 다만 </a:t>
            </a:r>
            <a:r>
              <a:rPr lang="en-US" altLang="ko-KR" sz="3200" dirty="0">
                <a:solidFill>
                  <a:srgbClr val="C00000"/>
                </a:solidFill>
              </a:rPr>
              <a:t>1. </a:t>
            </a:r>
            <a:r>
              <a:rPr lang="ko-KR" altLang="en-US" sz="3200" dirty="0" smtClean="0">
                <a:solidFill>
                  <a:srgbClr val="C00000"/>
                </a:solidFill>
              </a:rPr>
              <a:t>용언의 활용형에 나타나는 ‘져</a:t>
            </a:r>
            <a:r>
              <a:rPr lang="en-US" altLang="ko-KR" sz="3200" dirty="0" smtClean="0">
                <a:solidFill>
                  <a:srgbClr val="C00000"/>
                </a:solidFill>
              </a:rPr>
              <a:t>, </a:t>
            </a:r>
            <a:r>
              <a:rPr lang="ko-KR" altLang="en-US" sz="3200" dirty="0" smtClean="0">
                <a:solidFill>
                  <a:srgbClr val="C00000"/>
                </a:solidFill>
              </a:rPr>
              <a:t>쪄</a:t>
            </a:r>
            <a:r>
              <a:rPr lang="en-US" altLang="ko-KR" sz="3200" dirty="0" smtClean="0">
                <a:solidFill>
                  <a:srgbClr val="C00000"/>
                </a:solidFill>
              </a:rPr>
              <a:t>, </a:t>
            </a:r>
            <a:r>
              <a:rPr lang="ko-KR" altLang="en-US" sz="3200" dirty="0" smtClean="0">
                <a:solidFill>
                  <a:srgbClr val="C00000"/>
                </a:solidFill>
              </a:rPr>
              <a:t>쳐’</a:t>
            </a:r>
            <a:r>
              <a:rPr lang="ko-KR" altLang="en-US" sz="3200" dirty="0" smtClean="0"/>
              <a:t>는 </a:t>
            </a:r>
            <a:r>
              <a:rPr lang="en-US" altLang="ko-KR" sz="3200" dirty="0" smtClean="0"/>
              <a:t>[</a:t>
            </a:r>
            <a:r>
              <a:rPr lang="ko-KR" altLang="en-US" sz="3200" dirty="0" smtClean="0"/>
              <a:t>저</a:t>
            </a:r>
            <a:r>
              <a:rPr lang="en-US" altLang="ko-KR" sz="3200" dirty="0" smtClean="0"/>
              <a:t>, </a:t>
            </a:r>
            <a:r>
              <a:rPr lang="ko-KR" altLang="en-US" sz="3200" dirty="0" err="1" smtClean="0"/>
              <a:t>쩌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처</a:t>
            </a:r>
            <a:r>
              <a:rPr lang="en-US" altLang="ko-KR" sz="3200" dirty="0" smtClean="0"/>
              <a:t>]</a:t>
            </a:r>
            <a:r>
              <a:rPr lang="ko-KR" altLang="en-US" sz="3200" dirty="0" smtClean="0"/>
              <a:t>로 발음한다</a:t>
            </a:r>
            <a:endParaRPr lang="ko-KR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관건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關鍵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관건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등기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登記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등기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방법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方法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방법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불법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不法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佛法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불법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공과금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公課金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공과금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교과서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敎科書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교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과서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반창고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絆瘡膏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반창고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고가도로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高架道路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고가도로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동가홍상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同價紅裳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동가홍상</a:t>
            </a:r>
            <a:r>
              <a:rPr lang="en-US" altLang="ko-KR" sz="2800" dirty="0" smtClean="0"/>
              <a:t>]</a:t>
            </a:r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평음으로 발음해야 하지만 된소리로 잘못 발음한 </a:t>
            </a:r>
            <a:endParaRPr lang="en-US" altLang="ko-KR" sz="2800" dirty="0" smtClean="0"/>
          </a:p>
          <a:p>
            <a:r>
              <a:rPr lang="ko-KR" altLang="en-US" sz="2800" dirty="0" smtClean="0"/>
              <a:t>오용 사례</a:t>
            </a:r>
            <a:endParaRPr lang="ko-KR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관건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關鍵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관건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관껀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등기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登記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등기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등끼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방법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方法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방법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방뻡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불법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不法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佛法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불법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불뻡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공과금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公課金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공과금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공꽈금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교과서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敎科書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교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과서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교꽈서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반창고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絆瘡膏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반창고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반창꼬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고가도로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高架道路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고가도로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고까도로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3600"/>
              </a:lnSpc>
              <a:buNone/>
            </a:pPr>
            <a:r>
              <a:rPr lang="ko-KR" altLang="en-US" sz="2800" dirty="0" smtClean="0"/>
              <a:t>동가홍상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同價紅裳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동가홍상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동까홍상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평음으로 발음해야 하지만 된소리로 잘못 발음한 </a:t>
            </a:r>
            <a:endParaRPr lang="en-US" altLang="ko-KR" sz="2800" dirty="0" smtClean="0"/>
          </a:p>
          <a:p>
            <a:r>
              <a:rPr lang="ko-KR" altLang="en-US" sz="2800" dirty="0" smtClean="0"/>
              <a:t>오용 사례</a:t>
            </a:r>
            <a:endParaRPr lang="ko-KR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사건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事件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사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껀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인권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人權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인꿘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조건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條件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조껀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홀대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忽待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홀때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200000"/>
              </a:lnSpc>
              <a:buNone/>
            </a:pP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된소리로 발음해야 하지만 평음으로 잘못 발음한 </a:t>
            </a:r>
            <a:endParaRPr lang="en-US" altLang="ko-KR" sz="2800" dirty="0" smtClean="0"/>
          </a:p>
          <a:p>
            <a:r>
              <a:rPr lang="ko-KR" altLang="en-US" sz="2800" dirty="0" smtClean="0"/>
              <a:t>오용 사례</a:t>
            </a:r>
            <a:endParaRPr lang="ko-KR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사건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事件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사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껀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사건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인권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人權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인꿘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인권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조건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條件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조껀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조건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ct val="200000"/>
              </a:lnSpc>
              <a:buNone/>
            </a:pPr>
            <a:r>
              <a:rPr lang="ko-KR" altLang="en-US" sz="2800" dirty="0" smtClean="0"/>
              <a:t>홀대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忽待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홀때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홀대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ct val="200000"/>
              </a:lnSpc>
              <a:buNone/>
            </a:pP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된소리로 발음해야 하지만 평음으로 잘못 발음한 </a:t>
            </a:r>
            <a:endParaRPr lang="en-US" altLang="ko-KR" sz="2800" dirty="0" smtClean="0"/>
          </a:p>
          <a:p>
            <a:r>
              <a:rPr lang="ko-KR" altLang="en-US" sz="2800" dirty="0" smtClean="0"/>
              <a:t>오용 사례</a:t>
            </a:r>
            <a:endParaRPr lang="ko-KR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36584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 smtClean="0"/>
              <a:t>폭발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暴發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爆發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폭빨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200000"/>
              </a:lnSpc>
              <a:buNone/>
            </a:pP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된소리로 발음해야 하지만 거센소리로 잘못 발음한 오용 사례</a:t>
            </a:r>
            <a:endParaRPr lang="ko-KR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36584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 smtClean="0"/>
              <a:t>폭발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暴發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爆發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폭빨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폭팔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ct val="200000"/>
              </a:lnSpc>
              <a:buNone/>
            </a:pP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된소리로 발음해야 하지만 거센소리로 잘못 발음한 오용 사례</a:t>
            </a:r>
            <a:endParaRPr lang="ko-KR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결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달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밤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줄</a:t>
            </a:r>
            <a:r>
              <a:rPr lang="en-US" altLang="ko-KR" sz="2800" dirty="0" smtClean="0"/>
              <a:t>[       ]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말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벗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길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살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점</a:t>
            </a:r>
            <a:r>
              <a:rPr lang="en-US" altLang="ko-KR" sz="2800" dirty="0" smtClean="0"/>
              <a:t>[      ]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손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금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창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살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힘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줄</a:t>
            </a:r>
            <a:r>
              <a:rPr lang="en-US" altLang="ko-KR" sz="2800" dirty="0" smtClean="0"/>
              <a:t>[      ]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눈</a:t>
            </a:r>
            <a:r>
              <a:rPr lang="en-US" altLang="ko-KR" sz="2800" dirty="0" smtClean="0"/>
              <a:t>­</a:t>
            </a:r>
            <a:r>
              <a:rPr lang="ko-KR" altLang="en-US" sz="2800" dirty="0" err="1" smtClean="0"/>
              <a:t>시울</a:t>
            </a:r>
            <a:r>
              <a:rPr lang="en-US" altLang="ko-KR" sz="2800" dirty="0" smtClean="0"/>
              <a:t>[         ],   </a:t>
            </a:r>
            <a:r>
              <a:rPr lang="ko-KR" altLang="en-US" sz="2800" dirty="0" smtClean="0"/>
              <a:t>물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고기</a:t>
            </a:r>
            <a:r>
              <a:rPr lang="en-US" altLang="ko-KR" sz="2800" dirty="0" smtClean="0"/>
              <a:t>[         ]     </a:t>
            </a:r>
            <a:r>
              <a:rPr lang="ko-KR" altLang="en-US" sz="1800" dirty="0" smtClean="0"/>
              <a:t>관형격이 아닌 경우 된소리 </a:t>
            </a:r>
            <a:r>
              <a:rPr lang="en-US" altLang="ko-KR" sz="1800" dirty="0"/>
              <a:t>×</a:t>
            </a:r>
            <a:r>
              <a:rPr lang="ko-KR" altLang="en-US" sz="1800" dirty="0" smtClean="0"/>
              <a:t>                          </a:t>
            </a:r>
            <a:endParaRPr lang="en-US" altLang="ko-KR" sz="1800" dirty="0" smtClean="0"/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밀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가루</a:t>
            </a:r>
            <a:r>
              <a:rPr lang="en-US" altLang="ko-KR" sz="2800" dirty="0" smtClean="0"/>
              <a:t>[         ],   </a:t>
            </a:r>
            <a:r>
              <a:rPr lang="ko-KR" altLang="en-US" sz="2800" dirty="0" smtClean="0"/>
              <a:t>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간힘</a:t>
            </a:r>
            <a:r>
              <a:rPr lang="en-US" altLang="ko-KR" sz="2800" dirty="0" smtClean="0"/>
              <a:t>[         ]        </a:t>
            </a:r>
            <a:r>
              <a:rPr lang="en-US" altLang="ko-KR" sz="1800" dirty="0" smtClean="0"/>
              <a:t>(</a:t>
            </a:r>
            <a:r>
              <a:rPr lang="ko-KR" altLang="en-US" sz="1800" dirty="0"/>
              <a:t>예</a:t>
            </a:r>
            <a:r>
              <a:rPr lang="en-US" altLang="ko-KR" sz="1800" dirty="0"/>
              <a:t>)</a:t>
            </a:r>
            <a:r>
              <a:rPr lang="ko-KR" altLang="en-US" sz="1800" dirty="0" smtClean="0"/>
              <a:t>불고기</a:t>
            </a:r>
            <a:r>
              <a:rPr lang="en-US" altLang="ko-KR" sz="1800" dirty="0" smtClean="0"/>
              <a:t>(×[ </a:t>
            </a:r>
            <a:r>
              <a:rPr lang="ko-KR" altLang="en-US" sz="1800" dirty="0" err="1" smtClean="0"/>
              <a:t>불꼬기</a:t>
            </a:r>
            <a:r>
              <a:rPr lang="en-US" altLang="ko-KR" sz="1800" dirty="0" smtClean="0"/>
              <a:t>] )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인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기척</a:t>
            </a:r>
            <a:r>
              <a:rPr lang="en-US" altLang="ko-KR" sz="2800" dirty="0" smtClean="0"/>
              <a:t>[         ],   </a:t>
            </a:r>
            <a:r>
              <a:rPr lang="ko-KR" altLang="en-US" sz="2800" dirty="0" smtClean="0"/>
              <a:t>잠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버릇</a:t>
            </a:r>
            <a:r>
              <a:rPr lang="en-US" altLang="ko-KR" sz="2800" dirty="0" smtClean="0"/>
              <a:t>[         ]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종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소리</a:t>
            </a:r>
            <a:r>
              <a:rPr lang="en-US" altLang="ko-KR" sz="2800" dirty="0" smtClean="0"/>
              <a:t>[         ],   </a:t>
            </a:r>
            <a:r>
              <a:rPr lang="ko-KR" altLang="en-US" sz="2800" dirty="0" smtClean="0"/>
              <a:t>콩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가루</a:t>
            </a:r>
            <a:r>
              <a:rPr lang="en-US" altLang="ko-KR" sz="2800" dirty="0" smtClean="0"/>
              <a:t>[         ] </a:t>
            </a:r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pPr>
              <a:lnSpc>
                <a:spcPts val="3600"/>
              </a:lnSpc>
              <a:buNone/>
            </a:pPr>
            <a:endParaRPr lang="en-US" altLang="ko-KR" sz="2800" dirty="0" smtClean="0">
              <a:solidFill>
                <a:srgbClr val="C00000"/>
              </a:solidFill>
            </a:endParaRPr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 smtClean="0"/>
              <a:t>합성어 중 된소리로 발음해야 하는 단어들</a:t>
            </a:r>
            <a:endParaRPr lang="en-US" altLang="ko-KR" sz="2800" dirty="0"/>
          </a:p>
          <a:p>
            <a:pPr algn="ctr"/>
            <a:r>
              <a:rPr lang="ko-KR" altLang="en-US" sz="2000" dirty="0" smtClean="0"/>
              <a:t>합성어 가운데 관형격 사이시옷이 생략된 경우 된소리로 발음한다</a:t>
            </a:r>
            <a:endParaRPr lang="ko-KR" alt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결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꿈껼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달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달빰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줄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돈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쭐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말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벗</a:t>
            </a:r>
            <a:r>
              <a:rPr lang="en-US" altLang="ko-KR" sz="2800" dirty="0" smtClean="0"/>
              <a:t>[</a:t>
            </a:r>
            <a:r>
              <a:rPr lang="ko-KR" altLang="en-US" sz="2800" spc="-300" dirty="0" smtClean="0">
                <a:solidFill>
                  <a:srgbClr val="C00000"/>
                </a:solidFill>
              </a:rPr>
              <a:t>말</a:t>
            </a:r>
            <a:r>
              <a:rPr lang="en-US" altLang="ko-KR" sz="2800" spc="-3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spc="-300" dirty="0" err="1" smtClean="0">
                <a:solidFill>
                  <a:srgbClr val="C00000"/>
                </a:solidFill>
              </a:rPr>
              <a:t>뻗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길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불낄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살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점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살쩜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손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금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손끔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창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창쌀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힘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힘쭐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눈</a:t>
            </a:r>
            <a:r>
              <a:rPr lang="en-US" altLang="ko-KR" sz="2800" dirty="0" smtClean="0"/>
              <a:t>­</a:t>
            </a:r>
            <a:r>
              <a:rPr lang="ko-KR" altLang="en-US" sz="2800" dirty="0" err="1" smtClean="0"/>
              <a:t>시울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눈씨울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물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고기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물꼬기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밀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가루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밀까루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간힘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안깐힘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인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기척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인끼척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잠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버릇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잠뻐륻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종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소리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종쏘리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콩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가루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콩까루</a:t>
            </a:r>
            <a:r>
              <a:rPr lang="en-US" altLang="ko-KR" sz="2800" dirty="0" smtClean="0"/>
              <a:t>] </a:t>
            </a:r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pPr>
              <a:lnSpc>
                <a:spcPts val="3600"/>
              </a:lnSpc>
              <a:buNone/>
            </a:pPr>
            <a:endParaRPr lang="en-US" altLang="ko-KR" sz="2800" dirty="0" smtClean="0">
              <a:solidFill>
                <a:srgbClr val="C00000"/>
              </a:solidFill>
            </a:endParaRPr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 smtClean="0"/>
              <a:t>합성어 중 된소리로 발음해야 하는 단어들</a:t>
            </a:r>
            <a:endParaRPr lang="ko-KR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강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가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강까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눈쌀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창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가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창까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벌이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돈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뻐리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간힘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안깐힘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손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도장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손또장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물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줄기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물쭐기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인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기척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인끼척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주머니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돈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주머니똔</a:t>
            </a:r>
            <a:r>
              <a:rPr lang="en-US" altLang="ko-KR" sz="2800" dirty="0" smtClean="0"/>
              <a:t>]</a:t>
            </a:r>
            <a:endParaRPr lang="ko-KR" altLang="en-US" sz="2800" dirty="0" smtClean="0"/>
          </a:p>
          <a:p>
            <a:pPr>
              <a:lnSpc>
                <a:spcPct val="200000"/>
              </a:lnSpc>
              <a:buNone/>
            </a:pP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된소리로 발음해야 하지만 평음으로 잘못 발음한 </a:t>
            </a:r>
            <a:endParaRPr lang="en-US" altLang="ko-KR" sz="2800" dirty="0" smtClean="0"/>
          </a:p>
          <a:p>
            <a:r>
              <a:rPr lang="ko-KR" altLang="en-US" sz="2800" dirty="0" smtClean="0"/>
              <a:t>오용 사례</a:t>
            </a:r>
            <a:endParaRPr lang="ko-KR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강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가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강까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강가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눈쌀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눈살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창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가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창까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창가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벌이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돈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뻐리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돈버리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간힘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안깐힘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안간힘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손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도장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손또장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손도장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물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줄기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물쭐기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물줄기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인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기척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인끼척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인기척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3500"/>
              </a:lnSpc>
              <a:buNone/>
            </a:pPr>
            <a:r>
              <a:rPr lang="ko-KR" altLang="en-US" sz="2800" dirty="0" smtClean="0"/>
              <a:t>주머니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돈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주머니똔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주머니돈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  <a:endParaRPr lang="ko-KR" altLang="en-US" sz="2800" dirty="0" smtClean="0">
              <a:solidFill>
                <a:srgbClr val="C00000"/>
              </a:solidFill>
            </a:endParaRPr>
          </a:p>
          <a:p>
            <a:pPr>
              <a:lnSpc>
                <a:spcPct val="200000"/>
              </a:lnSpc>
              <a:buNone/>
            </a:pP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된소리로 발음해야 하지만 평음으로 잘못 발음한 </a:t>
            </a:r>
            <a:endParaRPr lang="en-US" altLang="ko-KR" sz="2800" dirty="0" smtClean="0"/>
          </a:p>
          <a:p>
            <a:r>
              <a:rPr lang="ko-KR" altLang="en-US" sz="2800" dirty="0" smtClean="0"/>
              <a:t>오용 사례</a:t>
            </a:r>
            <a:endParaRPr lang="ko-KR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가계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家計</a:t>
            </a:r>
            <a:r>
              <a:rPr lang="en-US" altLang="ko-KR" sz="2800" dirty="0" smtClean="0"/>
              <a:t>)[               ],  </a:t>
            </a:r>
            <a:r>
              <a:rPr lang="ko-KR" altLang="en-US" sz="2800" dirty="0" smtClean="0"/>
              <a:t>개폐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開閉</a:t>
            </a:r>
            <a:r>
              <a:rPr lang="en-US" altLang="ko-KR" sz="2800" dirty="0" smtClean="0"/>
              <a:t>)[        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계곡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溪谷</a:t>
            </a:r>
            <a:r>
              <a:rPr lang="en-US" altLang="ko-KR" sz="2800" dirty="0" smtClean="0"/>
              <a:t>)[               ],  </a:t>
            </a:r>
            <a:r>
              <a:rPr lang="ko-KR" altLang="en-US" sz="2800" dirty="0" smtClean="0"/>
              <a:t>계급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階級</a:t>
            </a:r>
            <a:r>
              <a:rPr lang="en-US" altLang="ko-KR" sz="2800" dirty="0" smtClean="0"/>
              <a:t>)[        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곡예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曲藝</a:t>
            </a:r>
            <a:r>
              <a:rPr lang="en-US" altLang="ko-KR" sz="2800" dirty="0" smtClean="0"/>
              <a:t>)[               ],  </a:t>
            </a:r>
            <a:r>
              <a:rPr lang="ko-KR" altLang="en-US" sz="2800" dirty="0" smtClean="0"/>
              <a:t>동계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冬季</a:t>
            </a:r>
            <a:r>
              <a:rPr lang="en-US" altLang="ko-KR" sz="2800" dirty="0" smtClean="0"/>
              <a:t>)[        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생계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生計</a:t>
            </a:r>
            <a:r>
              <a:rPr lang="en-US" altLang="ko-KR" sz="2800" dirty="0" smtClean="0"/>
              <a:t>)[               ],  </a:t>
            </a:r>
            <a:r>
              <a:rPr lang="ko-KR" altLang="en-US" sz="2800" dirty="0" smtClean="0"/>
              <a:t>세계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世界</a:t>
            </a:r>
            <a:r>
              <a:rPr lang="en-US" altLang="ko-KR" sz="2800" dirty="0" smtClean="0"/>
              <a:t>)[        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식혜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食醯</a:t>
            </a:r>
            <a:r>
              <a:rPr lang="en-US" altLang="ko-KR" sz="2800" dirty="0" smtClean="0"/>
              <a:t>)[               ],  </a:t>
            </a:r>
            <a:r>
              <a:rPr lang="ko-KR" altLang="en-US" sz="2800" dirty="0" smtClean="0"/>
              <a:t>연계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連繫</a:t>
            </a:r>
            <a:r>
              <a:rPr lang="en-US" altLang="ko-KR" sz="2800" dirty="0" smtClean="0"/>
              <a:t>)[        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지혜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智慧</a:t>
            </a:r>
            <a:r>
              <a:rPr lang="en-US" altLang="ko-KR" sz="2800" dirty="0" smtClean="0"/>
              <a:t>)[               ],  </a:t>
            </a:r>
            <a:r>
              <a:rPr lang="ko-KR" altLang="en-US" sz="2800" dirty="0" smtClean="0"/>
              <a:t>집계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集計</a:t>
            </a:r>
            <a:r>
              <a:rPr lang="en-US" altLang="ko-KR" sz="2800" dirty="0" smtClean="0"/>
              <a:t>)[              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폐단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弊端</a:t>
            </a:r>
            <a:r>
              <a:rPr lang="en-US" altLang="ko-KR" sz="2800" dirty="0" smtClean="0"/>
              <a:t>)[               ],  </a:t>
            </a:r>
            <a:r>
              <a:rPr lang="ko-KR" altLang="en-US" sz="2800" dirty="0" smtClean="0"/>
              <a:t>혜택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惠澤</a:t>
            </a:r>
            <a:r>
              <a:rPr lang="en-US" altLang="ko-KR" sz="2800" dirty="0" smtClean="0"/>
              <a:t>)[              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>
                <a:solidFill>
                  <a:srgbClr val="C00000"/>
                </a:solidFill>
              </a:rPr>
              <a:t>(2)</a:t>
            </a:r>
            <a:r>
              <a:rPr lang="ko-KR" altLang="en-US" sz="3200" dirty="0" smtClean="0">
                <a:solidFill>
                  <a:srgbClr val="C00000"/>
                </a:solidFill>
              </a:rPr>
              <a:t>다만 </a:t>
            </a:r>
            <a:r>
              <a:rPr lang="en-US" altLang="ko-KR" sz="3200" dirty="0">
                <a:solidFill>
                  <a:srgbClr val="C00000"/>
                </a:solidFill>
              </a:rPr>
              <a:t>2. </a:t>
            </a:r>
            <a:r>
              <a:rPr lang="en-US" altLang="ko-KR" sz="3200" dirty="0"/>
              <a:t>‘</a:t>
            </a:r>
            <a:r>
              <a:rPr lang="ko-KR" altLang="en-US" sz="3200" dirty="0" smtClean="0"/>
              <a:t>예</a:t>
            </a:r>
            <a:r>
              <a:rPr lang="en-US" altLang="ko-KR" sz="3200" dirty="0" smtClean="0"/>
              <a:t>, </a:t>
            </a:r>
            <a:r>
              <a:rPr lang="ko-KR" altLang="en-US" sz="3200" dirty="0" err="1" smtClean="0"/>
              <a:t>례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 이외의 </a:t>
            </a:r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ㅖ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는 </a:t>
            </a:r>
            <a:r>
              <a:rPr lang="en-US" altLang="ko-KR" sz="3200" dirty="0" smtClean="0"/>
              <a:t>[</a:t>
            </a:r>
            <a:r>
              <a:rPr lang="ko-KR" altLang="en-US" sz="3200" dirty="0" err="1" smtClean="0"/>
              <a:t>ㅔ</a:t>
            </a:r>
            <a:r>
              <a:rPr lang="en-US" altLang="ko-KR" sz="3200" dirty="0" smtClean="0"/>
              <a:t>]</a:t>
            </a:r>
            <a:r>
              <a:rPr lang="ko-KR" altLang="en-US" sz="3200" dirty="0" smtClean="0"/>
              <a:t>로도 발음</a:t>
            </a:r>
            <a:endParaRPr lang="ko-KR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6093296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94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 smtClean="0"/>
              <a:t>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밥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쌈밥</a:t>
            </a:r>
            <a:r>
              <a:rPr lang="en-US" altLang="ko-KR" sz="2800" dirty="0" smtClean="0"/>
              <a:t>]</a:t>
            </a:r>
          </a:p>
          <a:p>
            <a:pPr>
              <a:buNone/>
            </a:pPr>
            <a:r>
              <a:rPr lang="ko-KR" altLang="en-US" sz="2800" dirty="0" smtClean="0"/>
              <a:t>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볕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불볃</a:t>
            </a:r>
            <a:r>
              <a:rPr lang="en-US" altLang="ko-KR" sz="2800" dirty="0" smtClean="0"/>
              <a:t>]</a:t>
            </a:r>
          </a:p>
          <a:p>
            <a:pPr>
              <a:buNone/>
            </a:pPr>
            <a:r>
              <a:rPr lang="ko-KR" altLang="en-US" sz="2800" dirty="0" smtClean="0"/>
              <a:t>노래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방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노래방</a:t>
            </a:r>
            <a:r>
              <a:rPr lang="en-US" altLang="ko-KR" sz="2800" dirty="0" smtClean="0"/>
              <a:t>]</a:t>
            </a:r>
          </a:p>
          <a:p>
            <a:pPr>
              <a:buNone/>
            </a:pPr>
            <a:r>
              <a:rPr lang="ko-KR" altLang="en-US" sz="2800" dirty="0" smtClean="0"/>
              <a:t>말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장난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말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장난</a:t>
            </a:r>
            <a:r>
              <a:rPr lang="en-US" altLang="ko-KR" sz="2800" dirty="0" smtClean="0"/>
              <a:t>]</a:t>
            </a:r>
          </a:p>
          <a:p>
            <a:pPr>
              <a:buNone/>
            </a:pPr>
            <a:r>
              <a:rPr lang="ko-KR" altLang="en-US" sz="2800" dirty="0" smtClean="0"/>
              <a:t>사랑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방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사랑방</a:t>
            </a:r>
            <a:r>
              <a:rPr lang="en-US" altLang="ko-KR" sz="2800" dirty="0" smtClean="0"/>
              <a:t>]</a:t>
            </a:r>
          </a:p>
          <a:p>
            <a:pPr>
              <a:buNone/>
            </a:pPr>
            <a:r>
              <a:rPr lang="ko-KR" altLang="en-US" sz="2800" dirty="0" smtClean="0"/>
              <a:t>사진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기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사진기</a:t>
            </a:r>
            <a:r>
              <a:rPr lang="en-US" altLang="ko-KR" sz="2800" dirty="0" smtClean="0"/>
              <a:t>]</a:t>
            </a:r>
          </a:p>
          <a:p>
            <a:pPr>
              <a:buNone/>
            </a:pPr>
            <a:r>
              <a:rPr lang="ko-KR" altLang="en-US" sz="2800" dirty="0" smtClean="0"/>
              <a:t>양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담배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양담배</a:t>
            </a:r>
            <a:r>
              <a:rPr lang="en-US" altLang="ko-KR" sz="2800" dirty="0" smtClean="0"/>
              <a:t>]</a:t>
            </a:r>
          </a:p>
          <a:p>
            <a:pPr>
              <a:buNone/>
            </a:pPr>
            <a:r>
              <a:rPr lang="ko-KR" altLang="en-US" sz="2800" dirty="0" smtClean="0"/>
              <a:t>초가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집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초가집</a:t>
            </a:r>
            <a:r>
              <a:rPr lang="en-US" altLang="ko-KR" sz="2800" dirty="0" smtClean="0"/>
              <a:t>]</a:t>
            </a:r>
          </a:p>
          <a:p>
            <a:pPr>
              <a:buNone/>
            </a:pPr>
            <a:r>
              <a:rPr lang="ko-KR" altLang="en-US" sz="2800" dirty="0" smtClean="0"/>
              <a:t>전화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번호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전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화번호</a:t>
            </a:r>
            <a:r>
              <a:rPr lang="en-US" altLang="ko-KR" sz="2800" dirty="0" smtClean="0"/>
              <a:t>]</a:t>
            </a:r>
          </a:p>
          <a:p>
            <a:pPr>
              <a:buNone/>
            </a:pPr>
            <a:r>
              <a:rPr lang="ko-KR" altLang="en-US" sz="2800" dirty="0" smtClean="0"/>
              <a:t>잘생겼어요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잘생겯써요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3500"/>
              </a:lnSpc>
              <a:buNone/>
            </a:pPr>
            <a:endParaRPr lang="ko-KR" altLang="en-US" sz="2800" dirty="0" smtClean="0">
              <a:solidFill>
                <a:srgbClr val="C00000"/>
              </a:solidFill>
            </a:endParaRPr>
          </a:p>
          <a:p>
            <a:pPr>
              <a:lnSpc>
                <a:spcPct val="200000"/>
              </a:lnSpc>
              <a:buNone/>
            </a:pP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평음으로 발음해야 하지만 된소리로 잘못 발음한 </a:t>
            </a:r>
            <a:endParaRPr lang="en-US" altLang="ko-KR" sz="2800" dirty="0" smtClean="0"/>
          </a:p>
          <a:p>
            <a:r>
              <a:rPr lang="ko-KR" altLang="en-US" sz="2800" dirty="0" smtClean="0"/>
              <a:t>오용 사례</a:t>
            </a:r>
            <a:endParaRPr lang="ko-KR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6273225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94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 smtClean="0"/>
              <a:t>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밥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쌈밥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쌈빱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buNone/>
            </a:pPr>
            <a:r>
              <a:rPr lang="ko-KR" altLang="en-US" sz="2800" dirty="0" smtClean="0"/>
              <a:t>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볕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불볃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불뼏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buNone/>
            </a:pPr>
            <a:r>
              <a:rPr lang="ko-KR" altLang="en-US" sz="2800" dirty="0" smtClean="0"/>
              <a:t>노래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방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노래방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노래빵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buNone/>
            </a:pPr>
            <a:r>
              <a:rPr lang="ko-KR" altLang="en-US" sz="2800" dirty="0" smtClean="0"/>
              <a:t>말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장난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말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장난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말짱난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buNone/>
            </a:pPr>
            <a:r>
              <a:rPr lang="ko-KR" altLang="en-US" sz="2800" dirty="0" smtClean="0"/>
              <a:t>사랑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방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사랑방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사랑빵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buNone/>
            </a:pPr>
            <a:r>
              <a:rPr lang="ko-KR" altLang="en-US" sz="2800" dirty="0" smtClean="0"/>
              <a:t>사진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기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사진기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사진끼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buNone/>
            </a:pPr>
            <a:r>
              <a:rPr lang="ko-KR" altLang="en-US" sz="2800" dirty="0" smtClean="0"/>
              <a:t>양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담배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양담배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양땀배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buNone/>
            </a:pPr>
            <a:r>
              <a:rPr lang="ko-KR" altLang="en-US" sz="2800" dirty="0" smtClean="0"/>
              <a:t>초가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집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초가집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초가찝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buNone/>
            </a:pPr>
            <a:r>
              <a:rPr lang="ko-KR" altLang="en-US" sz="2800" dirty="0" smtClean="0"/>
              <a:t>전화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번호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전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화번호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전화뻔호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ts val="3500"/>
              </a:lnSpc>
              <a:buNone/>
            </a:pPr>
            <a:endParaRPr lang="ko-KR" altLang="en-US" sz="2800" dirty="0" smtClean="0">
              <a:solidFill>
                <a:srgbClr val="C00000"/>
              </a:solidFill>
            </a:endParaRPr>
          </a:p>
          <a:p>
            <a:pPr>
              <a:lnSpc>
                <a:spcPct val="200000"/>
              </a:lnSpc>
              <a:buNone/>
            </a:pP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평음으로 발음해야 하지만 된소리로 잘못 발음한 </a:t>
            </a:r>
            <a:endParaRPr lang="en-US" altLang="ko-KR" sz="2800" dirty="0" smtClean="0"/>
          </a:p>
          <a:p>
            <a:r>
              <a:rPr lang="ko-KR" altLang="en-US" sz="2800" dirty="0" smtClean="0"/>
              <a:t>오용 사례</a:t>
            </a:r>
            <a:endParaRPr lang="ko-KR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6273225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된소리되기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r>
              <a:rPr lang="ko-KR" altLang="en-US" sz="2800" dirty="0"/>
              <a:t>표준발음법 제</a:t>
            </a:r>
            <a:r>
              <a:rPr lang="en-US" altLang="ko-KR" sz="2800" dirty="0" smtClean="0"/>
              <a:t>12</a:t>
            </a:r>
            <a:r>
              <a:rPr lang="ko-KR" altLang="en-US" sz="2800" dirty="0" smtClean="0"/>
              <a:t>항  받침 ‘</a:t>
            </a:r>
            <a:r>
              <a:rPr lang="ko-KR" altLang="en-US" sz="2800" dirty="0" err="1" smtClean="0"/>
              <a:t>ㅎ</a:t>
            </a:r>
            <a:r>
              <a:rPr lang="ko-KR" altLang="en-US" sz="2800" dirty="0" smtClean="0"/>
              <a:t>’의 발음은 다음과 같다</a:t>
            </a:r>
            <a:r>
              <a:rPr lang="en-US" altLang="ko-KR" sz="2800" dirty="0" smtClean="0"/>
              <a:t>.</a:t>
            </a:r>
          </a:p>
          <a:p>
            <a:pPr marL="109728" indent="0">
              <a:buNone/>
            </a:pPr>
            <a:r>
              <a:rPr lang="en-US" altLang="ko-KR" sz="2800" dirty="0" smtClean="0"/>
              <a:t>1</a:t>
            </a:r>
            <a:r>
              <a:rPr lang="en-US" altLang="ko-KR" sz="2800" dirty="0" smtClean="0">
                <a:solidFill>
                  <a:srgbClr val="C00000"/>
                </a:solidFill>
              </a:rPr>
              <a:t>. ‘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ㅎ</a:t>
            </a:r>
            <a:r>
              <a:rPr lang="en-US" altLang="ko-KR" sz="2800" dirty="0" smtClean="0">
                <a:solidFill>
                  <a:srgbClr val="C00000"/>
                </a:solidFill>
              </a:rPr>
              <a:t>(</a:t>
            </a:r>
            <a:r>
              <a:rPr lang="ko-KR" altLang="en-US" sz="2800" spc="-900" dirty="0" err="1" smtClean="0">
                <a:solidFill>
                  <a:srgbClr val="C00000"/>
                </a:solidFill>
              </a:rPr>
              <a:t>ㄴㅎ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spc="-900" dirty="0" err="1" smtClean="0">
                <a:solidFill>
                  <a:srgbClr val="C00000"/>
                </a:solidFill>
              </a:rPr>
              <a:t>ㄹㅎ</a:t>
            </a:r>
            <a:r>
              <a:rPr lang="en-US" altLang="ko-KR" sz="2800" dirty="0" smtClean="0">
                <a:solidFill>
                  <a:srgbClr val="C00000"/>
                </a:solidFill>
              </a:rPr>
              <a:t>)’ </a:t>
            </a:r>
            <a:r>
              <a:rPr lang="ko-KR" altLang="en-US" sz="2800" dirty="0" smtClean="0">
                <a:solidFill>
                  <a:srgbClr val="C00000"/>
                </a:solidFill>
              </a:rPr>
              <a:t>뒤에 </a:t>
            </a:r>
            <a:r>
              <a:rPr lang="en-US" altLang="ko-KR" sz="2800" dirty="0" smtClean="0">
                <a:solidFill>
                  <a:srgbClr val="C00000"/>
                </a:solidFill>
              </a:rPr>
              <a:t>‘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ㄱ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ㄷ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ㅈ</a:t>
            </a:r>
            <a:r>
              <a:rPr lang="en-US" altLang="ko-KR" sz="2800" dirty="0" smtClean="0">
                <a:solidFill>
                  <a:srgbClr val="C00000"/>
                </a:solidFill>
              </a:rPr>
              <a:t>’</a:t>
            </a:r>
            <a:r>
              <a:rPr lang="ko-KR" altLang="en-US" sz="2800" dirty="0" smtClean="0">
                <a:solidFill>
                  <a:srgbClr val="C00000"/>
                </a:solidFill>
              </a:rPr>
              <a:t>이 결합되는 경우    </a:t>
            </a:r>
            <a:endParaRPr lang="en-US" altLang="ko-KR" sz="2800" dirty="0" smtClean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   </a:t>
            </a:r>
            <a:r>
              <a:rPr lang="ko-KR" altLang="en-US" sz="2800" dirty="0" smtClean="0"/>
              <a:t>에는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뒤 음절 첫소리와 합쳐서 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ㅋ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ㅌ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ㅊ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으로    </a:t>
            </a:r>
            <a:endParaRPr lang="en-US" altLang="ko-KR" sz="2800" dirty="0" smtClean="0"/>
          </a:p>
          <a:p>
            <a:pPr marL="109728" indent="0">
              <a:buNone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   </a:t>
            </a:r>
            <a:r>
              <a:rPr lang="ko-KR" altLang="en-US" sz="2800" dirty="0" smtClean="0"/>
              <a:t>발음한다</a:t>
            </a:r>
            <a:r>
              <a:rPr lang="en-US" altLang="ko-KR" sz="2800" dirty="0" smtClean="0"/>
              <a:t>.</a:t>
            </a:r>
            <a:endParaRPr lang="ko-KR" altLang="en-US" sz="2800" dirty="0" smtClean="0"/>
          </a:p>
          <a:p>
            <a:pPr>
              <a:buNone/>
            </a:pPr>
            <a:r>
              <a:rPr lang="en-US" altLang="ko-KR" sz="2800" dirty="0" smtClean="0">
                <a:solidFill>
                  <a:srgbClr val="C00000"/>
                </a:solidFill>
              </a:rPr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붙임</a:t>
            </a:r>
            <a:r>
              <a:rPr lang="en-US" altLang="ko-KR" sz="2800" dirty="0" smtClean="0">
                <a:solidFill>
                  <a:srgbClr val="C00000"/>
                </a:solidFill>
              </a:rPr>
              <a:t>1] </a:t>
            </a:r>
            <a:r>
              <a:rPr lang="ko-KR" altLang="en-US" sz="2800" dirty="0" smtClean="0"/>
              <a:t>받침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ㄱ</a:t>
            </a:r>
            <a:r>
              <a:rPr lang="en-US" altLang="ko-KR" sz="2800" dirty="0" smtClean="0"/>
              <a:t>(</a:t>
            </a:r>
            <a:r>
              <a:rPr lang="ko-KR" altLang="en-US" sz="2800" spc="-900" dirty="0" err="1" smtClean="0"/>
              <a:t>ㄹㄱ</a:t>
            </a:r>
            <a:r>
              <a:rPr lang="en-US" altLang="ko-KR" sz="2800" dirty="0" smtClean="0"/>
              <a:t>), </a:t>
            </a:r>
            <a:r>
              <a:rPr lang="ko-KR" altLang="en-US" sz="2800" dirty="0" err="1" smtClean="0"/>
              <a:t>ㄷ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ㅂ</a:t>
            </a:r>
            <a:r>
              <a:rPr lang="en-US" altLang="ko-KR" sz="2800" dirty="0" smtClean="0"/>
              <a:t>(</a:t>
            </a:r>
            <a:r>
              <a:rPr lang="ko-KR" altLang="en-US" sz="2800" spc="-900" dirty="0" err="1" smtClean="0"/>
              <a:t>ㄹㅂ</a:t>
            </a:r>
            <a:r>
              <a:rPr lang="en-US" altLang="ko-KR" sz="2800" dirty="0" smtClean="0"/>
              <a:t>), </a:t>
            </a:r>
            <a:r>
              <a:rPr lang="ko-KR" altLang="en-US" sz="2800" dirty="0" err="1" smtClean="0"/>
              <a:t>ㅈ</a:t>
            </a:r>
            <a:r>
              <a:rPr lang="en-US" altLang="ko-KR" sz="2800" dirty="0" smtClean="0"/>
              <a:t>(</a:t>
            </a:r>
            <a:r>
              <a:rPr lang="ko-KR" altLang="en-US" sz="2800" spc="-900" dirty="0" err="1" smtClean="0"/>
              <a:t>ㄴㅈ</a:t>
            </a:r>
            <a:r>
              <a:rPr lang="en-US" altLang="ko-KR" sz="2800" dirty="0" smtClean="0"/>
              <a:t>)’</a:t>
            </a:r>
            <a:r>
              <a:rPr lang="ko-KR" altLang="en-US" sz="2800" dirty="0" smtClean="0"/>
              <a:t>이 뒤 음절 첫소리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ㅎ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과 결합되는 경우에도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역시 두 소리를 합쳐서 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ㅋ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ㅌ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ㅍ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ㅊ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으로 발음한다</a:t>
            </a:r>
            <a:r>
              <a:rPr lang="en-US" altLang="ko-KR" sz="2800" dirty="0" smtClean="0"/>
              <a:t>.</a:t>
            </a:r>
            <a:endParaRPr lang="ko-KR" altLang="en-US" sz="2800" dirty="0" smtClean="0"/>
          </a:p>
          <a:p>
            <a:pPr>
              <a:buNone/>
            </a:pPr>
            <a:r>
              <a:rPr lang="en-US" altLang="ko-KR" sz="2800" dirty="0" smtClean="0">
                <a:solidFill>
                  <a:srgbClr val="C00000"/>
                </a:solidFill>
              </a:rPr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붙임</a:t>
            </a:r>
            <a:r>
              <a:rPr lang="en-US" altLang="ko-KR" sz="2800" dirty="0" smtClean="0">
                <a:solidFill>
                  <a:srgbClr val="C00000"/>
                </a:solidFill>
              </a:rPr>
              <a:t>2] </a:t>
            </a:r>
            <a:r>
              <a:rPr lang="ko-KR" altLang="en-US" sz="2800" dirty="0" smtClean="0"/>
              <a:t>규정에 따라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ㄷ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으로 발음되는 </a:t>
            </a:r>
            <a:r>
              <a:rPr lang="en-US" altLang="ko-KR" sz="2800" dirty="0" smtClean="0"/>
              <a:t>‘</a:t>
            </a:r>
            <a:r>
              <a:rPr lang="ko-KR" altLang="en-US" sz="2800" dirty="0" err="1" smtClean="0"/>
              <a:t>ㅅ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ㅈ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ㅊ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ㅌ</a:t>
            </a:r>
            <a:r>
              <a:rPr lang="en-US" altLang="ko-KR" sz="2800" dirty="0" smtClean="0"/>
              <a:t>'</a:t>
            </a:r>
            <a:r>
              <a:rPr lang="ko-KR" altLang="en-US" sz="2800" dirty="0" smtClean="0"/>
              <a:t>의 경우에도 이에 준한다</a:t>
            </a:r>
            <a:r>
              <a:rPr lang="en-US" altLang="ko-KR" sz="2800" dirty="0" smtClean="0"/>
              <a:t>.</a:t>
            </a:r>
            <a:endParaRPr lang="ko-KR" altLang="en-US" sz="2800" dirty="0" smtClean="0"/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7. </a:t>
            </a:r>
            <a:r>
              <a:rPr lang="ko-KR" altLang="en-US" sz="3200" b="1" dirty="0" smtClean="0"/>
              <a:t>거센소리 되기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7. </a:t>
            </a:r>
            <a:r>
              <a:rPr lang="ko-KR" altLang="en-US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거센소리되기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23447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끊다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끊기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놓고</a:t>
            </a:r>
            <a:r>
              <a:rPr lang="en-US" altLang="ko-KR" sz="2800" dirty="0" smtClean="0"/>
              <a:t>[      ]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놓던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놓지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좋던</a:t>
            </a:r>
            <a:r>
              <a:rPr lang="en-US" altLang="ko-KR" sz="2800" dirty="0" smtClean="0"/>
              <a:t>[       ]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많고</a:t>
            </a:r>
            <a:r>
              <a:rPr lang="en-US" altLang="ko-KR" sz="2800" dirty="0" smtClean="0"/>
              <a:t>[       ],   </a:t>
            </a:r>
            <a:r>
              <a:rPr lang="ko-KR" altLang="en-US" sz="2800" dirty="0" smtClean="0"/>
              <a:t>많던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많지</a:t>
            </a:r>
            <a:r>
              <a:rPr lang="en-US" altLang="ko-KR" sz="2800" dirty="0" smtClean="0"/>
              <a:t>[       ]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앓고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않다</a:t>
            </a:r>
            <a:r>
              <a:rPr lang="en-US" altLang="ko-KR" sz="2800" dirty="0" smtClean="0"/>
              <a:t>[      ],</a:t>
            </a:r>
            <a:r>
              <a:rPr lang="ko-KR" altLang="en-US" sz="2800" b="1" dirty="0" smtClean="0"/>
              <a:t>   </a:t>
            </a:r>
            <a:r>
              <a:rPr lang="ko-KR" altLang="en-US" sz="2800" dirty="0" smtClean="0"/>
              <a:t>않던</a:t>
            </a:r>
            <a:r>
              <a:rPr lang="en-US" altLang="ko-KR" sz="2800" dirty="0" smtClean="0"/>
              <a:t>[      ]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앓지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끓다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닳다</a:t>
            </a:r>
            <a:r>
              <a:rPr lang="en-US" altLang="ko-KR" sz="2800" dirty="0" smtClean="0"/>
              <a:t>[      ]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닳지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뚫다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싫다</a:t>
            </a:r>
            <a:r>
              <a:rPr lang="en-US" altLang="ko-KR" sz="2800" dirty="0" smtClean="0"/>
              <a:t>[      ]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앓다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옳다</a:t>
            </a:r>
            <a:r>
              <a:rPr lang="en-US" altLang="ko-KR" sz="2800" dirty="0" smtClean="0"/>
              <a:t>[      ],   </a:t>
            </a:r>
            <a:r>
              <a:rPr lang="ko-KR" altLang="en-US" sz="2800" dirty="0" smtClean="0"/>
              <a:t>잃다</a:t>
            </a:r>
            <a:r>
              <a:rPr lang="en-US" altLang="ko-KR" sz="2800" dirty="0" smtClean="0"/>
              <a:t>[      ] </a:t>
            </a:r>
          </a:p>
          <a:p>
            <a:pPr>
              <a:lnSpc>
                <a:spcPts val="44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900" dirty="0" smtClean="0"/>
              <a:t>(1)1.</a:t>
            </a:r>
            <a:r>
              <a:rPr lang="ko-KR" altLang="en-US" sz="2900" dirty="0" err="1" smtClean="0">
                <a:solidFill>
                  <a:srgbClr val="C00000"/>
                </a:solidFill>
              </a:rPr>
              <a:t>ㅎ</a:t>
            </a:r>
            <a:r>
              <a:rPr lang="en-US" altLang="ko-KR" sz="2900" dirty="0">
                <a:solidFill>
                  <a:srgbClr val="C00000"/>
                </a:solidFill>
              </a:rPr>
              <a:t>(</a:t>
            </a:r>
            <a:r>
              <a:rPr lang="ko-KR" altLang="en-US" sz="2900" dirty="0" err="1">
                <a:solidFill>
                  <a:srgbClr val="C00000"/>
                </a:solidFill>
              </a:rPr>
              <a:t>ㄴㅎ</a:t>
            </a:r>
            <a:r>
              <a:rPr lang="en-US" altLang="ko-KR" sz="2900" dirty="0">
                <a:solidFill>
                  <a:srgbClr val="C00000"/>
                </a:solidFill>
              </a:rPr>
              <a:t>, </a:t>
            </a:r>
            <a:r>
              <a:rPr lang="ko-KR" altLang="en-US" sz="2900" dirty="0" err="1">
                <a:solidFill>
                  <a:srgbClr val="C00000"/>
                </a:solidFill>
              </a:rPr>
              <a:t>ㄹㅎ</a:t>
            </a:r>
            <a:r>
              <a:rPr lang="en-US" altLang="ko-KR" sz="2900" dirty="0">
                <a:solidFill>
                  <a:srgbClr val="C00000"/>
                </a:solidFill>
              </a:rPr>
              <a:t>)’ </a:t>
            </a:r>
            <a:r>
              <a:rPr lang="ko-KR" altLang="en-US" sz="2900" dirty="0">
                <a:solidFill>
                  <a:srgbClr val="C00000"/>
                </a:solidFill>
              </a:rPr>
              <a:t>뒤에 ‘</a:t>
            </a:r>
            <a:r>
              <a:rPr lang="ko-KR" altLang="en-US" sz="2900" dirty="0" err="1">
                <a:solidFill>
                  <a:srgbClr val="C00000"/>
                </a:solidFill>
              </a:rPr>
              <a:t>ㄱ</a:t>
            </a:r>
            <a:r>
              <a:rPr lang="en-US" altLang="ko-KR" sz="2900" dirty="0">
                <a:solidFill>
                  <a:srgbClr val="C00000"/>
                </a:solidFill>
              </a:rPr>
              <a:t>, </a:t>
            </a:r>
            <a:r>
              <a:rPr lang="ko-KR" altLang="en-US" sz="2900" dirty="0" err="1">
                <a:solidFill>
                  <a:srgbClr val="C00000"/>
                </a:solidFill>
              </a:rPr>
              <a:t>ㄷ</a:t>
            </a:r>
            <a:r>
              <a:rPr lang="en-US" altLang="ko-KR" sz="2900" dirty="0">
                <a:solidFill>
                  <a:srgbClr val="C00000"/>
                </a:solidFill>
              </a:rPr>
              <a:t>, </a:t>
            </a:r>
            <a:r>
              <a:rPr lang="ko-KR" altLang="en-US" sz="2900" dirty="0" err="1">
                <a:solidFill>
                  <a:srgbClr val="C00000"/>
                </a:solidFill>
              </a:rPr>
              <a:t>ㅈ</a:t>
            </a:r>
            <a:r>
              <a:rPr lang="ko-KR" altLang="en-US" sz="2900" dirty="0">
                <a:solidFill>
                  <a:srgbClr val="C00000"/>
                </a:solidFill>
              </a:rPr>
              <a:t>’이 결합되는 </a:t>
            </a:r>
            <a:r>
              <a:rPr lang="ko-KR" altLang="en-US" sz="2900" dirty="0" smtClean="0">
                <a:solidFill>
                  <a:srgbClr val="C00000"/>
                </a:solidFill>
              </a:rPr>
              <a:t>경우</a:t>
            </a:r>
            <a:r>
              <a:rPr lang="ko-KR" altLang="en-US" sz="2900" dirty="0" smtClean="0"/>
              <a:t>에</a:t>
            </a:r>
            <a:r>
              <a:rPr lang="en-US" altLang="ko-KR" sz="2900" dirty="0" smtClean="0"/>
              <a:t>, </a:t>
            </a:r>
            <a:r>
              <a:rPr lang="ko-KR" altLang="en-US" sz="2900" dirty="0"/>
              <a:t>뒤 음절 첫소리와 합쳐서 </a:t>
            </a:r>
            <a:r>
              <a:rPr lang="en-US" altLang="ko-KR" sz="2900" dirty="0"/>
              <a:t>[</a:t>
            </a:r>
            <a:r>
              <a:rPr lang="ko-KR" altLang="en-US" sz="2900" dirty="0" err="1"/>
              <a:t>ㅋ</a:t>
            </a:r>
            <a:r>
              <a:rPr lang="en-US" altLang="ko-KR" sz="2900" dirty="0"/>
              <a:t>, </a:t>
            </a:r>
            <a:r>
              <a:rPr lang="ko-KR" altLang="en-US" sz="2900" dirty="0" err="1"/>
              <a:t>ㅌ</a:t>
            </a:r>
            <a:r>
              <a:rPr lang="en-US" altLang="ko-KR" sz="2900" dirty="0"/>
              <a:t>, </a:t>
            </a:r>
            <a:r>
              <a:rPr lang="ko-KR" altLang="en-US" sz="2900" dirty="0" err="1"/>
              <a:t>ㅊ</a:t>
            </a:r>
            <a:r>
              <a:rPr lang="en-US" altLang="ko-KR" sz="2900" dirty="0"/>
              <a:t>]</a:t>
            </a:r>
            <a:r>
              <a:rPr lang="ko-KR" altLang="en-US" sz="2900" dirty="0"/>
              <a:t>으로  </a:t>
            </a:r>
            <a:r>
              <a:rPr lang="ko-KR" altLang="en-US" sz="2900" dirty="0" smtClean="0"/>
              <a:t>발음한다</a:t>
            </a:r>
            <a:endParaRPr lang="ko-KR" altLang="en-US" sz="29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7. </a:t>
            </a:r>
            <a:r>
              <a:rPr lang="ko-KR" altLang="en-US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거센소리되기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956185"/>
            <a:ext cx="8229600" cy="3979098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끊다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끈타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끊기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끈키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놓고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노코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놓던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노턴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놓지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노치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좋던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조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턴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많고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만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코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많던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만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턴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많지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만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치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앓고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알코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않다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안타</a:t>
            </a:r>
            <a:r>
              <a:rPr lang="en-US" altLang="ko-KR" sz="2800" dirty="0" smtClean="0"/>
              <a:t>],</a:t>
            </a:r>
            <a:r>
              <a:rPr lang="ko-KR" altLang="en-US" sz="2800" b="1" dirty="0" smtClean="0"/>
              <a:t>   </a:t>
            </a:r>
            <a:r>
              <a:rPr lang="ko-KR" altLang="en-US" sz="2800" dirty="0" smtClean="0"/>
              <a:t>않던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안턴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앓지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알치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끓다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끌타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닳다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달타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닳지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달치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뚫다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뚤타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싫다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실타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앓다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알타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옳다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올타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잃다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일타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4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386525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/>
              <a:t>(</a:t>
            </a:r>
            <a:r>
              <a:rPr lang="en-US" altLang="ko-KR" sz="3200" dirty="0" smtClean="0"/>
              <a:t>1)1. </a:t>
            </a:r>
            <a:r>
              <a:rPr lang="en-US" altLang="ko-KR" sz="3200" dirty="0" smtClean="0">
                <a:solidFill>
                  <a:srgbClr val="C00000"/>
                </a:solidFill>
              </a:rPr>
              <a:t>‘</a:t>
            </a:r>
            <a:r>
              <a:rPr lang="ko-KR" altLang="en-US" sz="3200" dirty="0" err="1">
                <a:solidFill>
                  <a:srgbClr val="C00000"/>
                </a:solidFill>
              </a:rPr>
              <a:t>ㅎ</a:t>
            </a:r>
            <a:r>
              <a:rPr lang="en-US" altLang="ko-KR" sz="3200" dirty="0">
                <a:solidFill>
                  <a:srgbClr val="C00000"/>
                </a:solidFill>
              </a:rPr>
              <a:t>(</a:t>
            </a:r>
            <a:r>
              <a:rPr lang="ko-KR" altLang="en-US" sz="3200" dirty="0" err="1">
                <a:solidFill>
                  <a:srgbClr val="C00000"/>
                </a:solidFill>
              </a:rPr>
              <a:t>ㄴㅎ</a:t>
            </a:r>
            <a:r>
              <a:rPr lang="en-US" altLang="ko-KR" sz="3200" dirty="0">
                <a:solidFill>
                  <a:srgbClr val="C00000"/>
                </a:solidFill>
              </a:rPr>
              <a:t>, </a:t>
            </a:r>
            <a:r>
              <a:rPr lang="ko-KR" altLang="en-US" sz="3200" dirty="0" err="1">
                <a:solidFill>
                  <a:srgbClr val="C00000"/>
                </a:solidFill>
              </a:rPr>
              <a:t>ㄹㅎ</a:t>
            </a:r>
            <a:r>
              <a:rPr lang="en-US" altLang="ko-KR" sz="3200" dirty="0">
                <a:solidFill>
                  <a:srgbClr val="C00000"/>
                </a:solidFill>
              </a:rPr>
              <a:t>)’ </a:t>
            </a:r>
            <a:r>
              <a:rPr lang="ko-KR" altLang="en-US" sz="3200" dirty="0">
                <a:solidFill>
                  <a:srgbClr val="C00000"/>
                </a:solidFill>
              </a:rPr>
              <a:t>뒤에 ‘</a:t>
            </a:r>
            <a:r>
              <a:rPr lang="ko-KR" altLang="en-US" sz="3200" dirty="0" err="1">
                <a:solidFill>
                  <a:srgbClr val="C00000"/>
                </a:solidFill>
              </a:rPr>
              <a:t>ㄱ</a:t>
            </a:r>
            <a:r>
              <a:rPr lang="en-US" altLang="ko-KR" sz="3200" dirty="0">
                <a:solidFill>
                  <a:srgbClr val="C00000"/>
                </a:solidFill>
              </a:rPr>
              <a:t>, </a:t>
            </a:r>
            <a:r>
              <a:rPr lang="ko-KR" altLang="en-US" sz="3200" dirty="0" err="1">
                <a:solidFill>
                  <a:srgbClr val="C00000"/>
                </a:solidFill>
              </a:rPr>
              <a:t>ㄷ</a:t>
            </a:r>
            <a:r>
              <a:rPr lang="en-US" altLang="ko-KR" sz="3200" dirty="0">
                <a:solidFill>
                  <a:srgbClr val="C00000"/>
                </a:solidFill>
              </a:rPr>
              <a:t>, </a:t>
            </a:r>
            <a:r>
              <a:rPr lang="ko-KR" altLang="en-US" sz="3200" dirty="0" err="1">
                <a:solidFill>
                  <a:srgbClr val="C00000"/>
                </a:solidFill>
              </a:rPr>
              <a:t>ㅈ</a:t>
            </a:r>
            <a:r>
              <a:rPr lang="ko-KR" altLang="en-US" sz="3200" dirty="0">
                <a:solidFill>
                  <a:srgbClr val="C00000"/>
                </a:solidFill>
              </a:rPr>
              <a:t>’이 결합되는 경우</a:t>
            </a:r>
            <a:r>
              <a:rPr lang="ko-KR" altLang="en-US" sz="3200" dirty="0"/>
              <a:t>에</a:t>
            </a:r>
            <a:r>
              <a:rPr lang="en-US" altLang="ko-KR" sz="3200" dirty="0"/>
              <a:t>, </a:t>
            </a:r>
            <a:r>
              <a:rPr lang="ko-KR" altLang="en-US" sz="3200" dirty="0"/>
              <a:t>뒤 음절 첫소리와 합쳐서 </a:t>
            </a:r>
            <a:r>
              <a:rPr lang="en-US" altLang="ko-KR" sz="3200" dirty="0"/>
              <a:t>[</a:t>
            </a:r>
            <a:r>
              <a:rPr lang="ko-KR" altLang="en-US" sz="3200" dirty="0" err="1"/>
              <a:t>ㅋ</a:t>
            </a:r>
            <a:r>
              <a:rPr lang="en-US" altLang="ko-KR" sz="3200" dirty="0"/>
              <a:t>, </a:t>
            </a:r>
            <a:r>
              <a:rPr lang="ko-KR" altLang="en-US" sz="3200" dirty="0" err="1"/>
              <a:t>ㅌ</a:t>
            </a:r>
            <a:r>
              <a:rPr lang="en-US" altLang="ko-KR" sz="3200" dirty="0"/>
              <a:t>, </a:t>
            </a:r>
            <a:r>
              <a:rPr lang="ko-KR" altLang="en-US" sz="3200" dirty="0" err="1"/>
              <a:t>ㅊ</a:t>
            </a:r>
            <a:r>
              <a:rPr lang="en-US" altLang="ko-KR" sz="3200" dirty="0"/>
              <a:t>]</a:t>
            </a:r>
            <a:r>
              <a:rPr lang="ko-KR" altLang="en-US" sz="3200" dirty="0"/>
              <a:t>으로  </a:t>
            </a:r>
            <a:r>
              <a:rPr lang="ko-KR" altLang="en-US" sz="3200" dirty="0" smtClean="0"/>
              <a:t>발음한다</a:t>
            </a:r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7. </a:t>
            </a:r>
            <a:r>
              <a:rPr lang="ko-KR" altLang="en-US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거센소리되기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각하 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閣下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국한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局限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국화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菊花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녹화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錄畵</a:t>
            </a:r>
            <a:r>
              <a:rPr lang="en-US" altLang="ko-KR" sz="2800" dirty="0" smtClean="0"/>
              <a:t>)[      ]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석학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碩學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삽화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揷畵</a:t>
            </a:r>
            <a:r>
              <a:rPr lang="en-US" altLang="ko-KR" sz="2800" dirty="0" smtClean="0"/>
              <a:t>)[      ]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악화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惡化</a:t>
            </a:r>
            <a:r>
              <a:rPr lang="en-US" altLang="ko-KR" sz="2800" dirty="0" smtClean="0"/>
              <a:t>)[      ],   </a:t>
            </a:r>
            <a:r>
              <a:rPr lang="ko-KR" altLang="en-US" sz="2800" dirty="0" smtClean="0"/>
              <a:t>역할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役割</a:t>
            </a:r>
            <a:r>
              <a:rPr lang="en-US" altLang="ko-KR" sz="2800" dirty="0" smtClean="0"/>
              <a:t>)[      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걷히다</a:t>
            </a:r>
            <a:r>
              <a:rPr lang="en-US" altLang="ko-KR" sz="2800" dirty="0" smtClean="0"/>
              <a:t>[         ],     </a:t>
            </a:r>
            <a:r>
              <a:rPr lang="ko-KR" altLang="en-US" sz="2800" dirty="0" smtClean="0"/>
              <a:t>그렇다</a:t>
            </a:r>
            <a:r>
              <a:rPr lang="en-US" altLang="ko-KR" sz="2800" dirty="0" smtClean="0"/>
              <a:t>[         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낮 한때</a:t>
            </a:r>
            <a:r>
              <a:rPr lang="en-US" altLang="ko-KR" sz="2800" dirty="0" smtClean="0"/>
              <a:t>[         ],    </a:t>
            </a:r>
            <a:r>
              <a:rPr lang="ko-KR" altLang="en-US" sz="2800" dirty="0" smtClean="0"/>
              <a:t>먹히다</a:t>
            </a:r>
            <a:r>
              <a:rPr lang="en-US" altLang="ko-KR" sz="2800" dirty="0" smtClean="0"/>
              <a:t>[         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꽃 한 송이</a:t>
            </a:r>
            <a:r>
              <a:rPr lang="en-US" altLang="ko-KR" sz="2800" dirty="0" smtClean="0"/>
              <a:t>[            ],   </a:t>
            </a:r>
            <a:r>
              <a:rPr lang="ko-KR" altLang="en-US" sz="2800" dirty="0" smtClean="0"/>
              <a:t>밥 한 사발</a:t>
            </a:r>
            <a:r>
              <a:rPr lang="en-US" altLang="ko-KR" sz="2800" dirty="0" smtClean="0"/>
              <a:t>[            ] 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(2) </a:t>
            </a:r>
            <a:r>
              <a:rPr lang="en-US" altLang="ko-KR" sz="3200" dirty="0" smtClean="0">
                <a:solidFill>
                  <a:srgbClr val="C00000"/>
                </a:solidFill>
              </a:rPr>
              <a:t>[</a:t>
            </a:r>
            <a:r>
              <a:rPr lang="ko-KR" altLang="en-US" sz="3200" dirty="0" smtClean="0">
                <a:solidFill>
                  <a:srgbClr val="C00000"/>
                </a:solidFill>
              </a:rPr>
              <a:t>붙임</a:t>
            </a:r>
            <a:r>
              <a:rPr lang="en-US" altLang="ko-KR" sz="3200" dirty="0" smtClean="0">
                <a:solidFill>
                  <a:srgbClr val="C00000"/>
                </a:solidFill>
              </a:rPr>
              <a:t>1] </a:t>
            </a:r>
            <a:r>
              <a:rPr lang="ko-KR" altLang="en-US" sz="3200" dirty="0" smtClean="0"/>
              <a:t>예사소리가 </a:t>
            </a:r>
            <a:r>
              <a:rPr lang="ko-KR" altLang="en-US" sz="3200" dirty="0" smtClean="0">
                <a:solidFill>
                  <a:srgbClr val="C00000"/>
                </a:solidFill>
              </a:rPr>
              <a:t>뒤 음절의 첫소리 </a:t>
            </a:r>
            <a:r>
              <a:rPr lang="en-US" altLang="ko-KR" sz="3200" dirty="0" smtClean="0">
                <a:solidFill>
                  <a:srgbClr val="C00000"/>
                </a:solidFill>
              </a:rPr>
              <a:t>‘</a:t>
            </a:r>
            <a:r>
              <a:rPr lang="ko-KR" altLang="en-US" sz="3200" dirty="0" err="1" smtClean="0">
                <a:solidFill>
                  <a:srgbClr val="C00000"/>
                </a:solidFill>
              </a:rPr>
              <a:t>ㅎ</a:t>
            </a:r>
            <a:r>
              <a:rPr lang="en-US" altLang="ko-KR" sz="3200" dirty="0" smtClean="0">
                <a:solidFill>
                  <a:srgbClr val="C00000"/>
                </a:solidFill>
              </a:rPr>
              <a:t>’</a:t>
            </a:r>
            <a:r>
              <a:rPr lang="ko-KR" altLang="en-US" sz="3200" dirty="0" smtClean="0">
                <a:solidFill>
                  <a:srgbClr val="C00000"/>
                </a:solidFill>
              </a:rPr>
              <a:t>과 결합하는 경우</a:t>
            </a:r>
            <a:r>
              <a:rPr lang="ko-KR" altLang="en-US" sz="3200" dirty="0" smtClean="0"/>
              <a:t>에도</a:t>
            </a:r>
            <a:r>
              <a:rPr lang="ko-KR" altLang="en-US" sz="3200" dirty="0" smtClean="0">
                <a:solidFill>
                  <a:srgbClr val="C00000"/>
                </a:solidFill>
              </a:rPr>
              <a:t> </a:t>
            </a:r>
            <a:r>
              <a:rPr lang="ko-KR" altLang="en-US" sz="3200" dirty="0" smtClean="0"/>
              <a:t>거센소리로 발음한다</a:t>
            </a:r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7. </a:t>
            </a:r>
            <a:r>
              <a:rPr lang="ko-KR" altLang="en-US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거센소리되기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각하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閣下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가카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국한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局限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구칸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국화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菊花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구콰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녹화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錄畵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노콰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석학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碩學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서칵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삽화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揷畵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사퐈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악화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惡化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아콰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역할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役割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여칼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걷히다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거치다</a:t>
            </a:r>
            <a:r>
              <a:rPr lang="en-US" altLang="ko-KR" sz="2800" dirty="0" smtClean="0"/>
              <a:t>],     </a:t>
            </a:r>
            <a:r>
              <a:rPr lang="ko-KR" altLang="en-US" sz="2800" dirty="0" smtClean="0"/>
              <a:t>그렇다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그러타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낮 한때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나탄때</a:t>
            </a:r>
            <a:r>
              <a:rPr lang="en-US" altLang="ko-KR" sz="2800" dirty="0" smtClean="0"/>
              <a:t>],    </a:t>
            </a:r>
            <a:r>
              <a:rPr lang="ko-KR" altLang="en-US" sz="2800" dirty="0" smtClean="0"/>
              <a:t>먹히다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머키다</a:t>
            </a:r>
            <a:r>
              <a:rPr lang="en-US" altLang="ko-KR" sz="2800" dirty="0" smtClean="0"/>
              <a:t>] </a:t>
            </a:r>
          </a:p>
          <a:p>
            <a:pPr>
              <a:lnSpc>
                <a:spcPts val="4300"/>
              </a:lnSpc>
              <a:buNone/>
            </a:pPr>
            <a:r>
              <a:rPr lang="ko-KR" altLang="en-US" sz="2800" dirty="0" smtClean="0"/>
              <a:t>꽃 한 송이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꼬탄송이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밥 한 사발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바판사발</a:t>
            </a:r>
            <a:r>
              <a:rPr lang="en-US" altLang="ko-KR" sz="2800" dirty="0" smtClean="0"/>
              <a:t>] 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(2) </a:t>
            </a:r>
            <a:r>
              <a:rPr lang="en-US" altLang="ko-KR" sz="3200" dirty="0" smtClean="0">
                <a:solidFill>
                  <a:srgbClr val="C00000"/>
                </a:solidFill>
              </a:rPr>
              <a:t>[</a:t>
            </a:r>
            <a:r>
              <a:rPr lang="ko-KR" altLang="en-US" sz="3200" dirty="0">
                <a:solidFill>
                  <a:srgbClr val="C00000"/>
                </a:solidFill>
              </a:rPr>
              <a:t>붙임</a:t>
            </a:r>
            <a:r>
              <a:rPr lang="en-US" altLang="ko-KR" sz="3200" dirty="0">
                <a:solidFill>
                  <a:srgbClr val="C00000"/>
                </a:solidFill>
              </a:rPr>
              <a:t>1] </a:t>
            </a:r>
            <a:r>
              <a:rPr lang="ko-KR" altLang="en-US" sz="3200" dirty="0"/>
              <a:t>예사소리가 </a:t>
            </a:r>
            <a:r>
              <a:rPr lang="ko-KR" altLang="en-US" sz="3200" dirty="0">
                <a:solidFill>
                  <a:srgbClr val="C00000"/>
                </a:solidFill>
              </a:rPr>
              <a:t>뒤 음절의 첫소리 </a:t>
            </a:r>
            <a:r>
              <a:rPr lang="en-US" altLang="ko-KR" sz="3200" dirty="0" smtClean="0">
                <a:solidFill>
                  <a:srgbClr val="C00000"/>
                </a:solidFill>
              </a:rPr>
              <a:t>‘</a:t>
            </a:r>
            <a:r>
              <a:rPr lang="ko-KR" altLang="en-US" sz="3200" dirty="0" err="1" smtClean="0">
                <a:solidFill>
                  <a:srgbClr val="C00000"/>
                </a:solidFill>
              </a:rPr>
              <a:t>ㅎ</a:t>
            </a:r>
            <a:r>
              <a:rPr lang="en-US" altLang="ko-KR" sz="3200" dirty="0" smtClean="0">
                <a:solidFill>
                  <a:srgbClr val="C00000"/>
                </a:solidFill>
              </a:rPr>
              <a:t>’</a:t>
            </a:r>
            <a:r>
              <a:rPr lang="ko-KR" altLang="en-US" sz="3200" dirty="0" smtClean="0">
                <a:solidFill>
                  <a:srgbClr val="C00000"/>
                </a:solidFill>
              </a:rPr>
              <a:t>과 결합하는 </a:t>
            </a:r>
            <a:r>
              <a:rPr lang="ko-KR" altLang="en-US" sz="3200" dirty="0">
                <a:solidFill>
                  <a:srgbClr val="C00000"/>
                </a:solidFill>
              </a:rPr>
              <a:t>경우</a:t>
            </a:r>
            <a:r>
              <a:rPr lang="ko-KR" altLang="en-US" sz="3200" dirty="0"/>
              <a:t>에도 거센소리로 발음한다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7. </a:t>
            </a:r>
            <a:r>
              <a:rPr lang="ko-KR" altLang="en-US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거센소리되기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ct val="250000"/>
              </a:lnSpc>
              <a:buNone/>
            </a:pPr>
            <a:r>
              <a:rPr lang="ko-KR" altLang="en-US" sz="2800" dirty="0" smtClean="0"/>
              <a:t>끊자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끈차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250000"/>
              </a:lnSpc>
              <a:buNone/>
            </a:pPr>
            <a:r>
              <a:rPr lang="ko-KR" altLang="en-US" sz="2800" dirty="0" smtClean="0"/>
              <a:t>끊기기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끈키기</a:t>
            </a:r>
            <a:r>
              <a:rPr lang="en-US" altLang="ko-KR" sz="2800" dirty="0" smtClean="0"/>
              <a:t>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받침 </a:t>
            </a:r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ㅎ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이 예사소리와 결합해 된소리나 평음으로 잘못 발음된 사례</a:t>
            </a:r>
            <a:endParaRPr lang="ko-KR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7. </a:t>
            </a:r>
            <a:r>
              <a:rPr lang="ko-KR" altLang="en-US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거센소리되기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ct val="250000"/>
              </a:lnSpc>
              <a:buNone/>
            </a:pPr>
            <a:r>
              <a:rPr lang="ko-KR" altLang="en-US" sz="2800" dirty="0" smtClean="0"/>
              <a:t>끊자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끈차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끈짜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ct val="250000"/>
              </a:lnSpc>
              <a:buNone/>
            </a:pPr>
            <a:r>
              <a:rPr lang="ko-KR" altLang="en-US" sz="2800" dirty="0" smtClean="0"/>
              <a:t>끊기기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끈키기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끈기기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ct val="250000"/>
              </a:lnSpc>
              <a:buNone/>
            </a:pPr>
            <a:r>
              <a:rPr lang="en-US" altLang="ko-KR" sz="1800" dirty="0" smtClean="0">
                <a:solidFill>
                  <a:srgbClr val="C00000"/>
                </a:solidFill>
              </a:rPr>
              <a:t>**</a:t>
            </a:r>
            <a:r>
              <a:rPr lang="ko-KR" altLang="en-US" sz="1800" dirty="0" err="1" smtClean="0">
                <a:solidFill>
                  <a:srgbClr val="C00000"/>
                </a:solidFill>
              </a:rPr>
              <a:t>거센소리되기</a:t>
            </a:r>
            <a:r>
              <a:rPr lang="en-US" altLang="ko-KR" sz="1800" dirty="0" smtClean="0">
                <a:solidFill>
                  <a:srgbClr val="C00000"/>
                </a:solidFill>
              </a:rPr>
              <a:t>:  </a:t>
            </a:r>
            <a:r>
              <a:rPr lang="en-US" altLang="ko-KR" sz="1800" dirty="0">
                <a:solidFill>
                  <a:srgbClr val="C00000"/>
                </a:solidFill>
              </a:rPr>
              <a:t>‘</a:t>
            </a:r>
            <a:r>
              <a:rPr lang="ko-KR" altLang="en-US" sz="1800" dirty="0" err="1">
                <a:solidFill>
                  <a:srgbClr val="C00000"/>
                </a:solidFill>
              </a:rPr>
              <a:t>ㅎ</a:t>
            </a:r>
            <a:r>
              <a:rPr lang="en-US" altLang="ko-KR" sz="1800" dirty="0">
                <a:solidFill>
                  <a:srgbClr val="C00000"/>
                </a:solidFill>
              </a:rPr>
              <a:t>(</a:t>
            </a:r>
            <a:r>
              <a:rPr lang="ko-KR" altLang="en-US" sz="1800" dirty="0" err="1">
                <a:solidFill>
                  <a:srgbClr val="C00000"/>
                </a:solidFill>
              </a:rPr>
              <a:t>ㄴㅎ</a:t>
            </a:r>
            <a:r>
              <a:rPr lang="en-US" altLang="ko-KR" sz="1800" dirty="0">
                <a:solidFill>
                  <a:srgbClr val="C00000"/>
                </a:solidFill>
              </a:rPr>
              <a:t>, </a:t>
            </a:r>
            <a:r>
              <a:rPr lang="ko-KR" altLang="en-US" sz="1800" dirty="0" err="1">
                <a:solidFill>
                  <a:srgbClr val="C00000"/>
                </a:solidFill>
              </a:rPr>
              <a:t>ㄹㅎ</a:t>
            </a:r>
            <a:r>
              <a:rPr lang="en-US" altLang="ko-KR" sz="1800" dirty="0">
                <a:solidFill>
                  <a:srgbClr val="C00000"/>
                </a:solidFill>
              </a:rPr>
              <a:t>)’ </a:t>
            </a:r>
            <a:r>
              <a:rPr lang="ko-KR" altLang="en-US" sz="1800" dirty="0">
                <a:solidFill>
                  <a:srgbClr val="C00000"/>
                </a:solidFill>
              </a:rPr>
              <a:t>뒤에 ‘</a:t>
            </a:r>
            <a:r>
              <a:rPr lang="ko-KR" altLang="en-US" sz="1800" dirty="0" err="1">
                <a:solidFill>
                  <a:srgbClr val="C00000"/>
                </a:solidFill>
              </a:rPr>
              <a:t>ㄱ</a:t>
            </a:r>
            <a:r>
              <a:rPr lang="en-US" altLang="ko-KR" sz="1800" dirty="0">
                <a:solidFill>
                  <a:srgbClr val="C00000"/>
                </a:solidFill>
              </a:rPr>
              <a:t>, </a:t>
            </a:r>
            <a:r>
              <a:rPr lang="ko-KR" altLang="en-US" sz="1800" dirty="0" err="1">
                <a:solidFill>
                  <a:srgbClr val="C00000"/>
                </a:solidFill>
              </a:rPr>
              <a:t>ㄷ</a:t>
            </a:r>
            <a:r>
              <a:rPr lang="en-US" altLang="ko-KR" sz="1800" dirty="0">
                <a:solidFill>
                  <a:srgbClr val="C00000"/>
                </a:solidFill>
              </a:rPr>
              <a:t>, </a:t>
            </a:r>
            <a:r>
              <a:rPr lang="ko-KR" altLang="en-US" sz="1800" dirty="0" err="1">
                <a:solidFill>
                  <a:srgbClr val="C00000"/>
                </a:solidFill>
              </a:rPr>
              <a:t>ㅈ</a:t>
            </a:r>
            <a:r>
              <a:rPr lang="ko-KR" altLang="en-US" sz="1800" dirty="0">
                <a:solidFill>
                  <a:srgbClr val="C00000"/>
                </a:solidFill>
              </a:rPr>
              <a:t>’이 결합되는 </a:t>
            </a:r>
            <a:r>
              <a:rPr lang="ko-KR" altLang="en-US" sz="1800" dirty="0" smtClean="0">
                <a:solidFill>
                  <a:srgbClr val="C00000"/>
                </a:solidFill>
              </a:rPr>
              <a:t>경우에는</a:t>
            </a:r>
            <a:r>
              <a:rPr lang="en-US" altLang="ko-KR" sz="1800" dirty="0">
                <a:solidFill>
                  <a:srgbClr val="C00000"/>
                </a:solidFill>
              </a:rPr>
              <a:t>, </a:t>
            </a:r>
          </a:p>
          <a:p>
            <a:pPr>
              <a:lnSpc>
                <a:spcPct val="250000"/>
              </a:lnSpc>
              <a:buNone/>
            </a:pPr>
            <a:r>
              <a:rPr lang="ko-KR" altLang="en-US" sz="1800" dirty="0" smtClean="0">
                <a:solidFill>
                  <a:srgbClr val="C00000"/>
                </a:solidFill>
              </a:rPr>
              <a:t>                               뒤 </a:t>
            </a:r>
            <a:r>
              <a:rPr lang="ko-KR" altLang="en-US" sz="1800" dirty="0">
                <a:solidFill>
                  <a:srgbClr val="C00000"/>
                </a:solidFill>
              </a:rPr>
              <a:t>음절 첫소리와 합쳐서 </a:t>
            </a:r>
            <a:r>
              <a:rPr lang="en-US" altLang="ko-KR" sz="1800" dirty="0">
                <a:solidFill>
                  <a:srgbClr val="C00000"/>
                </a:solidFill>
              </a:rPr>
              <a:t>[</a:t>
            </a:r>
            <a:r>
              <a:rPr lang="ko-KR" altLang="en-US" sz="1800" dirty="0" err="1">
                <a:solidFill>
                  <a:srgbClr val="C00000"/>
                </a:solidFill>
              </a:rPr>
              <a:t>ㅋ</a:t>
            </a:r>
            <a:r>
              <a:rPr lang="en-US" altLang="ko-KR" sz="1800" dirty="0">
                <a:solidFill>
                  <a:srgbClr val="C00000"/>
                </a:solidFill>
              </a:rPr>
              <a:t>, </a:t>
            </a:r>
            <a:r>
              <a:rPr lang="ko-KR" altLang="en-US" sz="1800" dirty="0" err="1">
                <a:solidFill>
                  <a:srgbClr val="C00000"/>
                </a:solidFill>
              </a:rPr>
              <a:t>ㅌ</a:t>
            </a:r>
            <a:r>
              <a:rPr lang="en-US" altLang="ko-KR" sz="1800" dirty="0">
                <a:solidFill>
                  <a:srgbClr val="C00000"/>
                </a:solidFill>
              </a:rPr>
              <a:t>, </a:t>
            </a:r>
            <a:r>
              <a:rPr lang="ko-KR" altLang="en-US" sz="1800" dirty="0" err="1">
                <a:solidFill>
                  <a:srgbClr val="C00000"/>
                </a:solidFill>
              </a:rPr>
              <a:t>ㅊ</a:t>
            </a:r>
            <a:r>
              <a:rPr lang="en-US" altLang="ko-KR" sz="1800" dirty="0">
                <a:solidFill>
                  <a:srgbClr val="C00000"/>
                </a:solidFill>
              </a:rPr>
              <a:t>]</a:t>
            </a:r>
            <a:r>
              <a:rPr lang="ko-KR" altLang="en-US" sz="1800" dirty="0">
                <a:solidFill>
                  <a:srgbClr val="C00000"/>
                </a:solidFill>
              </a:rPr>
              <a:t>으로    </a:t>
            </a:r>
            <a:r>
              <a:rPr lang="ko-KR" altLang="en-US" sz="1800" dirty="0" smtClean="0">
                <a:solidFill>
                  <a:srgbClr val="C00000"/>
                </a:solidFill>
              </a:rPr>
              <a:t>발음한다</a:t>
            </a:r>
            <a:endParaRPr lang="en-US" altLang="ko-KR" sz="18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받침 </a:t>
            </a:r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ㅎ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이 예사소리와 결합해 된소리나 평음으로 잘못 발음된 사례</a:t>
            </a:r>
            <a:endParaRPr lang="ko-KR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7. </a:t>
            </a:r>
            <a:r>
              <a:rPr lang="ko-KR" altLang="en-US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거센소리되기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복잡한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복짜판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낮 한때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나탄때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옷 한 벌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오탄벌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비슷하다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비스타다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솔직하게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솔찌카게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애석하게도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애서카게도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지적했습니다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지저캐씀니다</a:t>
            </a:r>
            <a:r>
              <a:rPr lang="en-US" altLang="ko-KR" sz="2800" dirty="0" smtClean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예사소리가 뒤 음절의 첫소리 </a:t>
            </a:r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ㅎ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과 결합해 평음으로 잘못 발음된 사례</a:t>
            </a:r>
            <a:endParaRPr lang="ko-KR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7. </a:t>
            </a:r>
            <a:r>
              <a:rPr lang="ko-KR" altLang="en-US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거센소리되기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945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가계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家計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가게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가계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개폐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開閉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개페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개폐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계곡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溪谷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게곡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계곡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계급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階級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게급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계급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곡예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曲藝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고게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고계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동계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冬季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동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게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동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계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생계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生計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생게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생계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세계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世界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세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게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세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계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식혜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食醯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시케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시켸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연계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連繫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연게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연계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지혜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智慧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지헤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지혜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집계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集計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집께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집꼐</a:t>
            </a:r>
            <a:r>
              <a:rPr lang="en-US" altLang="ko-KR" sz="2800" dirty="0" smtClean="0"/>
              <a:t>],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폐단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弊端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페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단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smtClean="0">
                <a:solidFill>
                  <a:srgbClr val="C00000"/>
                </a:solidFill>
              </a:rPr>
              <a:t>폐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단</a:t>
            </a:r>
            <a:r>
              <a:rPr lang="en-US" altLang="ko-KR" sz="2800" dirty="0" smtClean="0"/>
              <a:t>],  </a:t>
            </a:r>
            <a:r>
              <a:rPr lang="ko-KR" altLang="en-US" sz="2800" dirty="0" smtClean="0"/>
              <a:t>혜택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惠澤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헤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택</a:t>
            </a:r>
            <a:r>
              <a:rPr lang="en-US" altLang="ko-KR" sz="2800" dirty="0" smtClean="0">
                <a:solidFill>
                  <a:srgbClr val="C00000"/>
                </a:solidFill>
              </a:rPr>
              <a:t>/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혜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택</a:t>
            </a:r>
            <a:r>
              <a:rPr lang="en-US" altLang="ko-KR" sz="2800" dirty="0" smtClean="0"/>
              <a:t>] 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C00000"/>
                </a:solidFill>
              </a:rPr>
              <a:t>(2)</a:t>
            </a:r>
            <a:r>
              <a:rPr lang="ko-KR" altLang="en-US" sz="3200" dirty="0">
                <a:solidFill>
                  <a:srgbClr val="C00000"/>
                </a:solidFill>
              </a:rPr>
              <a:t>다만 </a:t>
            </a:r>
            <a:r>
              <a:rPr lang="en-US" altLang="ko-KR" sz="3200" dirty="0">
                <a:solidFill>
                  <a:srgbClr val="C00000"/>
                </a:solidFill>
              </a:rPr>
              <a:t>2. </a:t>
            </a:r>
            <a:r>
              <a:rPr lang="en-US" altLang="ko-KR" sz="3200" dirty="0"/>
              <a:t>‘</a:t>
            </a:r>
            <a:r>
              <a:rPr lang="ko-KR" altLang="en-US" sz="3200" dirty="0" smtClean="0"/>
              <a:t>예</a:t>
            </a:r>
            <a:r>
              <a:rPr lang="en-US" altLang="ko-KR" sz="3200" dirty="0" smtClean="0"/>
              <a:t>, </a:t>
            </a:r>
            <a:r>
              <a:rPr lang="ko-KR" altLang="en-US" sz="3200" dirty="0" err="1" smtClean="0"/>
              <a:t>례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 이외의 </a:t>
            </a:r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ㅖ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는 </a:t>
            </a:r>
            <a:r>
              <a:rPr lang="en-US" altLang="ko-KR" sz="3200" dirty="0" smtClean="0"/>
              <a:t>[</a:t>
            </a:r>
            <a:r>
              <a:rPr lang="ko-KR" altLang="en-US" sz="3200" dirty="0" err="1" smtClean="0"/>
              <a:t>ㅔ</a:t>
            </a:r>
            <a:r>
              <a:rPr lang="en-US" altLang="ko-KR" sz="3200" dirty="0" smtClean="0"/>
              <a:t>]</a:t>
            </a:r>
            <a:r>
              <a:rPr lang="ko-KR" altLang="en-US" sz="3200" dirty="0" smtClean="0"/>
              <a:t>로도 발음</a:t>
            </a:r>
            <a:endParaRPr lang="ko-KR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6093296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단모음화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복잡한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복짜판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복짜반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낮 한때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나탄때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나단때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옷 한 벌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오탄벌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오단벌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비슷하다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비스타다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비스다다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솔직하게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솔찌카게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솔찌가게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애석하게도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애서카게도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애서가게도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400"/>
              </a:lnSpc>
              <a:buNone/>
            </a:pPr>
            <a:r>
              <a:rPr lang="ko-KR" altLang="en-US" sz="2800" dirty="0" smtClean="0"/>
              <a:t>지적했습니다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지저캐씀니다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지저개씀니다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예사소리가 뒤 음절의 첫소리 </a:t>
            </a:r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ㅎ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과 결합해 평음으로 잘못 발음된 사례</a:t>
            </a:r>
            <a:endParaRPr lang="ko-KR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7. </a:t>
            </a:r>
            <a:r>
              <a:rPr lang="ko-KR" altLang="en-US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거센소리되기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r>
              <a:rPr lang="ko-KR" altLang="en-US" sz="2800" dirty="0"/>
              <a:t>표준발음법 제</a:t>
            </a:r>
            <a:r>
              <a:rPr lang="en-US" altLang="ko-KR" sz="2800" dirty="0" smtClean="0"/>
              <a:t>29</a:t>
            </a:r>
            <a:r>
              <a:rPr lang="ko-KR" altLang="en-US" sz="2800" dirty="0" smtClean="0"/>
              <a:t>항 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>
                <a:solidFill>
                  <a:srgbClr val="C00000"/>
                </a:solidFill>
              </a:rPr>
              <a:t>합성어 및 파생어</a:t>
            </a:r>
            <a:r>
              <a:rPr lang="ko-KR" altLang="en-US" sz="2800" dirty="0" smtClean="0"/>
              <a:t>에서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앞 단어나 접두사의 끝이 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자음이고 뒤 단어나 접미사의 </a:t>
            </a:r>
            <a:r>
              <a:rPr lang="ko-KR" altLang="en-US" sz="2800" dirty="0" smtClean="0">
                <a:solidFill>
                  <a:srgbClr val="C00000"/>
                </a:solidFill>
              </a:rPr>
              <a:t>첫 음절이 </a:t>
            </a:r>
            <a:r>
              <a:rPr lang="en-US" altLang="ko-KR" sz="2800" dirty="0" smtClean="0">
                <a:solidFill>
                  <a:srgbClr val="C00000"/>
                </a:solidFill>
              </a:rPr>
              <a:t>‘</a:t>
            </a:r>
            <a:r>
              <a:rPr lang="ko-KR" altLang="en-US" sz="2800" dirty="0" smtClean="0">
                <a:solidFill>
                  <a:srgbClr val="C00000"/>
                </a:solidFill>
              </a:rPr>
              <a:t>이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dirty="0" smtClean="0">
                <a:solidFill>
                  <a:srgbClr val="C00000"/>
                </a:solidFill>
              </a:rPr>
              <a:t>야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</a:p>
          <a:p>
            <a:pPr>
              <a:buNone/>
            </a:pPr>
            <a:r>
              <a:rPr lang="ko-KR" altLang="en-US" sz="2800" dirty="0" smtClean="0">
                <a:solidFill>
                  <a:srgbClr val="C00000"/>
                </a:solidFill>
              </a:rPr>
              <a:t>여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dirty="0" smtClean="0">
                <a:solidFill>
                  <a:srgbClr val="C00000"/>
                </a:solidFill>
              </a:rPr>
              <a:t>요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dirty="0" smtClean="0">
                <a:solidFill>
                  <a:srgbClr val="C00000"/>
                </a:solidFill>
              </a:rPr>
              <a:t>유</a:t>
            </a:r>
            <a:r>
              <a:rPr lang="en-US" altLang="ko-KR" sz="2800" dirty="0" smtClean="0">
                <a:solidFill>
                  <a:srgbClr val="C00000"/>
                </a:solidFill>
              </a:rPr>
              <a:t>’</a:t>
            </a:r>
            <a:r>
              <a:rPr lang="ko-KR" altLang="en-US" sz="2800" dirty="0" smtClean="0">
                <a:solidFill>
                  <a:srgbClr val="C00000"/>
                </a:solidFill>
              </a:rPr>
              <a:t>인 경우</a:t>
            </a:r>
            <a:r>
              <a:rPr lang="ko-KR" altLang="en-US" sz="2800" dirty="0" smtClean="0"/>
              <a:t>에는</a:t>
            </a:r>
            <a:r>
              <a:rPr lang="en-US" altLang="ko-KR" sz="2800" dirty="0" smtClean="0">
                <a:solidFill>
                  <a:srgbClr val="C00000"/>
                </a:solidFill>
              </a:rPr>
              <a:t>, ‘</a:t>
            </a:r>
            <a:r>
              <a:rPr lang="ko-KR" altLang="en-US" sz="2800" dirty="0" smtClean="0">
                <a:solidFill>
                  <a:srgbClr val="C00000"/>
                </a:solidFill>
              </a:rPr>
              <a:t>ㄴ</a:t>
            </a:r>
            <a:r>
              <a:rPr lang="en-US" altLang="ko-KR" sz="2800" dirty="0" smtClean="0">
                <a:solidFill>
                  <a:srgbClr val="C00000"/>
                </a:solidFill>
              </a:rPr>
              <a:t>’</a:t>
            </a:r>
            <a:r>
              <a:rPr lang="ko-KR" altLang="en-US" sz="2800" dirty="0" smtClean="0">
                <a:solidFill>
                  <a:srgbClr val="C00000"/>
                </a:solidFill>
              </a:rPr>
              <a:t> 소리를 첨가</a:t>
            </a:r>
            <a:r>
              <a:rPr lang="ko-KR" altLang="en-US" sz="2800" dirty="0" smtClean="0"/>
              <a:t>하여 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니</a:t>
            </a:r>
            <a:r>
              <a:rPr lang="en-US" altLang="ko-KR" sz="2800" dirty="0" smtClean="0"/>
              <a:t>, </a:t>
            </a:r>
          </a:p>
          <a:p>
            <a:pPr>
              <a:buNone/>
            </a:pPr>
            <a:r>
              <a:rPr lang="ko-KR" altLang="en-US" sz="2800" dirty="0" err="1" smtClean="0"/>
              <a:t>냐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녀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뇨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뉴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로 발음한다</a:t>
            </a:r>
            <a:r>
              <a:rPr lang="en-US" altLang="ko-KR" sz="2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8. </a:t>
            </a:r>
            <a:r>
              <a:rPr lang="ko-KR" altLang="en-US" sz="3200" b="1" dirty="0" smtClean="0"/>
              <a:t>소리의 첨가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첨가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 smtClean="0"/>
              <a:t>한 얘기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한냬기</a:t>
            </a:r>
            <a:r>
              <a:rPr lang="en-US" altLang="ko-KR" sz="2800" dirty="0" smtClean="0"/>
              <a:t>],   </a:t>
            </a:r>
            <a:r>
              <a:rPr lang="ko-KR" altLang="en-US" sz="2800" dirty="0" smtClean="0"/>
              <a:t>먼 옛날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먼녠날</a:t>
            </a:r>
            <a:r>
              <a:rPr lang="en-US" altLang="ko-KR" sz="2800" dirty="0" smtClean="0"/>
              <a:t>]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제</a:t>
            </a:r>
            <a:r>
              <a:rPr lang="en-US" altLang="ko-KR" sz="2800" dirty="0" smtClean="0"/>
              <a:t>29</a:t>
            </a:r>
            <a:r>
              <a:rPr lang="ko-KR" altLang="en-US" sz="2800" dirty="0" smtClean="0"/>
              <a:t>항</a:t>
            </a:r>
            <a:r>
              <a:rPr lang="en-US" altLang="ko-KR" sz="2800" dirty="0" smtClean="0"/>
              <a:t>(</a:t>
            </a:r>
            <a:r>
              <a:rPr lang="ko-KR" altLang="en-US" sz="2800" dirty="0" smtClean="0">
                <a:solidFill>
                  <a:srgbClr val="C00000"/>
                </a:solidFill>
              </a:rPr>
              <a:t>수정 제안</a:t>
            </a:r>
            <a:r>
              <a:rPr lang="en-US" altLang="ko-KR" sz="2800" dirty="0" smtClean="0"/>
              <a:t>)</a:t>
            </a:r>
          </a:p>
          <a:p>
            <a:pPr>
              <a:buNone/>
            </a:pPr>
            <a:r>
              <a:rPr lang="ko-KR" altLang="en-US" sz="2800" u="sng" dirty="0" smtClean="0"/>
              <a:t>합성어 및 파생어</a:t>
            </a:r>
            <a:r>
              <a:rPr lang="ko-KR" altLang="en-US" sz="2800" dirty="0" smtClean="0"/>
              <a:t>에서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앞 단어나 접두사의 끝이 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자음이고 뒤 단어나 접미사의 첫 음절이 </a:t>
            </a:r>
            <a:r>
              <a:rPr lang="en-US" altLang="ko-KR" sz="2800" dirty="0" smtClean="0"/>
              <a:t>‘</a:t>
            </a:r>
            <a:r>
              <a:rPr lang="ko-KR" altLang="en-US" sz="2800" dirty="0" smtClean="0"/>
              <a:t>이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야</a:t>
            </a:r>
            <a:r>
              <a:rPr lang="en-US" altLang="ko-KR" sz="2800" dirty="0" smtClean="0"/>
              <a:t>, </a:t>
            </a:r>
          </a:p>
          <a:p>
            <a:pPr>
              <a:buNone/>
            </a:pPr>
            <a:r>
              <a:rPr lang="ko-KR" altLang="en-US" sz="2800" dirty="0" smtClean="0"/>
              <a:t>여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요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유</a:t>
            </a:r>
            <a:r>
              <a:rPr lang="en-US" altLang="ko-KR" sz="2800" dirty="0" smtClean="0"/>
              <a:t>, </a:t>
            </a:r>
            <a:r>
              <a:rPr lang="ko-KR" altLang="en-US" sz="2800" dirty="0" smtClean="0">
                <a:solidFill>
                  <a:srgbClr val="C00000"/>
                </a:solidFill>
              </a:rPr>
              <a:t>얘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dirty="0" smtClean="0">
                <a:solidFill>
                  <a:srgbClr val="C00000"/>
                </a:solidFill>
              </a:rPr>
              <a:t>예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인 경우에는</a:t>
            </a:r>
            <a:r>
              <a:rPr lang="en-US" altLang="ko-KR" sz="2800" dirty="0" smtClean="0"/>
              <a:t>, ‘</a:t>
            </a:r>
            <a:r>
              <a:rPr lang="ko-KR" altLang="en-US" sz="2800" dirty="0" smtClean="0"/>
              <a:t>ㄴ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 소리를 </a:t>
            </a:r>
            <a:r>
              <a:rPr lang="ko-KR" altLang="en-US" sz="2800" dirty="0" err="1" smtClean="0"/>
              <a:t>첨가하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여 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니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냐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녀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뇨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뉴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냬</a:t>
            </a:r>
            <a:r>
              <a:rPr lang="en-US" altLang="ko-KR" sz="2800" dirty="0" smtClean="0">
                <a:solidFill>
                  <a:srgbClr val="C00000"/>
                </a:solidFill>
              </a:rPr>
              <a:t>, 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녜</a:t>
            </a:r>
            <a:r>
              <a:rPr lang="en-US" altLang="ko-KR" sz="2800" dirty="0" smtClean="0"/>
              <a:t>]</a:t>
            </a:r>
            <a:r>
              <a:rPr lang="ko-KR" altLang="en-US" sz="2800" dirty="0" smtClean="0"/>
              <a:t>로 발음한다</a:t>
            </a:r>
            <a:r>
              <a:rPr lang="en-US" altLang="ko-KR" sz="2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8. </a:t>
            </a:r>
            <a:r>
              <a:rPr lang="ko-KR" altLang="en-US" sz="3200" b="1" dirty="0" smtClean="0"/>
              <a:t>소리의 첨가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첨가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 smtClean="0"/>
              <a:t>군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일</a:t>
            </a:r>
            <a:r>
              <a:rPr lang="en-US" altLang="ko-KR" sz="2800" dirty="0" smtClean="0"/>
              <a:t>[       ], </a:t>
            </a:r>
            <a:r>
              <a:rPr lang="ko-KR" altLang="en-US" sz="2800" dirty="0" smtClean="0"/>
              <a:t>장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腸炎</a:t>
            </a:r>
            <a:r>
              <a:rPr lang="en-US" altLang="ko-KR" sz="2800" dirty="0" smtClean="0"/>
              <a:t>)[       ]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궂은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일</a:t>
            </a:r>
            <a:r>
              <a:rPr lang="en-US" altLang="ko-KR" sz="2800" dirty="0" smtClean="0"/>
              <a:t>[         ], </a:t>
            </a:r>
            <a:r>
              <a:rPr lang="ko-KR" altLang="en-US" sz="2800" dirty="0" smtClean="0"/>
              <a:t>낯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익은</a:t>
            </a:r>
            <a:r>
              <a:rPr lang="en-US" altLang="ko-KR" sz="2800" dirty="0" smtClean="0"/>
              <a:t>[          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한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여름</a:t>
            </a:r>
            <a:r>
              <a:rPr lang="en-US" altLang="ko-KR" sz="2800" dirty="0" smtClean="0"/>
              <a:t>[         ], </a:t>
            </a:r>
            <a:r>
              <a:rPr lang="ko-KR" altLang="en-US" sz="2800" dirty="0" smtClean="0"/>
              <a:t>호박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엿</a:t>
            </a:r>
            <a:r>
              <a:rPr lang="en-US" altLang="ko-KR" sz="2800" dirty="0" smtClean="0"/>
              <a:t>[           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일광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日光浴</a:t>
            </a:r>
            <a:r>
              <a:rPr lang="en-US" altLang="ko-KR" sz="2800" dirty="0" smtClean="0"/>
              <a:t>)[         ], </a:t>
            </a:r>
            <a:r>
              <a:rPr lang="ko-KR" altLang="en-US" sz="2800" dirty="0" smtClean="0"/>
              <a:t>식용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유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食用油</a:t>
            </a:r>
            <a:r>
              <a:rPr lang="en-US" altLang="ko-KR" sz="2800" dirty="0" smtClean="0"/>
              <a:t>)[         ]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구속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영장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拘束令狀</a:t>
            </a:r>
            <a:r>
              <a:rPr lang="en-US" altLang="ko-KR" sz="2800" dirty="0" smtClean="0"/>
              <a:t>)[             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이상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야릇하다</a:t>
            </a:r>
            <a:r>
              <a:rPr lang="en-US" altLang="ko-KR" sz="2800" dirty="0" smtClean="0"/>
              <a:t>[                   ] </a:t>
            </a:r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8. </a:t>
            </a:r>
            <a:r>
              <a:rPr lang="ko-KR" altLang="en-US" sz="3200" b="1" dirty="0" smtClean="0"/>
              <a:t>소리의 첨가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첨가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800" dirty="0" smtClean="0"/>
              <a:t>군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일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군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닐</a:t>
            </a:r>
            <a:r>
              <a:rPr lang="en-US" altLang="ko-KR" sz="2800" dirty="0" smtClean="0"/>
              <a:t>], </a:t>
            </a:r>
            <a:r>
              <a:rPr lang="ko-KR" altLang="en-US" sz="2800" dirty="0" smtClean="0"/>
              <a:t>장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腸炎</a:t>
            </a:r>
            <a:r>
              <a:rPr lang="en-US" altLang="ko-KR" sz="2800" dirty="0" smtClean="0"/>
              <a:t>)[</a:t>
            </a:r>
            <a:r>
              <a:rPr lang="ko-KR" altLang="en-US" sz="2800" dirty="0" smtClean="0">
                <a:solidFill>
                  <a:srgbClr val="C00000"/>
                </a:solidFill>
              </a:rPr>
              <a:t>장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념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궂은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일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구즌닐</a:t>
            </a:r>
            <a:r>
              <a:rPr lang="en-US" altLang="ko-KR" sz="2800" dirty="0" smtClean="0"/>
              <a:t>], </a:t>
            </a:r>
            <a:r>
              <a:rPr lang="ko-KR" altLang="en-US" sz="2800" dirty="0" smtClean="0"/>
              <a:t>낯익은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난니근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한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여름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한녀름</a:t>
            </a:r>
            <a:r>
              <a:rPr lang="en-US" altLang="ko-KR" sz="2800" dirty="0" smtClean="0"/>
              <a:t>], </a:t>
            </a:r>
            <a:r>
              <a:rPr lang="ko-KR" altLang="en-US" sz="2800" dirty="0" smtClean="0"/>
              <a:t>호박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엿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호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방녇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일광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日光浴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일광뇩</a:t>
            </a:r>
            <a:r>
              <a:rPr lang="en-US" altLang="ko-KR" sz="2800" dirty="0" smtClean="0"/>
              <a:t>], </a:t>
            </a:r>
            <a:r>
              <a:rPr lang="ko-KR" altLang="en-US" sz="2800" dirty="0" smtClean="0"/>
              <a:t>식용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유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食用油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시굥뉴</a:t>
            </a:r>
            <a:r>
              <a:rPr lang="en-US" altLang="ko-KR" sz="2800" dirty="0" smtClean="0"/>
              <a:t>]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구속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영장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拘束令狀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구송녕짱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이상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야릇하다</a:t>
            </a:r>
            <a:r>
              <a:rPr lang="en-US" altLang="ko-KR" sz="2800" dirty="0" smtClean="0"/>
              <a:t>[</a:t>
            </a:r>
            <a:r>
              <a:rPr lang="ko-KR" altLang="en-US" sz="2800" dirty="0" smtClean="0">
                <a:solidFill>
                  <a:srgbClr val="C00000"/>
                </a:solidFill>
              </a:rPr>
              <a:t>이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상냐르타다</a:t>
            </a:r>
            <a:r>
              <a:rPr lang="en-US" altLang="ko-KR" sz="2800" dirty="0" smtClean="0"/>
              <a:t>] </a:t>
            </a:r>
          </a:p>
          <a:p>
            <a:pPr>
              <a:lnSpc>
                <a:spcPct val="150000"/>
              </a:lnSpc>
              <a:buNone/>
            </a:pP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8. </a:t>
            </a:r>
            <a:r>
              <a:rPr lang="ko-KR" altLang="en-US" sz="3200" b="1" dirty="0" smtClean="0"/>
              <a:t>소리의 첨가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첨가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en-US" altLang="ko-KR" sz="2800" dirty="0" smtClean="0"/>
              <a:t>‘</a:t>
            </a:r>
            <a:r>
              <a:rPr lang="ko-KR" altLang="en-US" sz="2800" dirty="0" smtClean="0"/>
              <a:t>곧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이어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의 발음</a:t>
            </a:r>
            <a:r>
              <a:rPr lang="en-US" altLang="ko-KR" sz="2800" dirty="0" smtClean="0"/>
              <a:t>: [</a:t>
            </a:r>
            <a:r>
              <a:rPr lang="ko-KR" altLang="en-US" sz="2800" dirty="0" err="1" smtClean="0"/>
              <a:t>고디어</a:t>
            </a:r>
            <a:r>
              <a:rPr lang="en-US" altLang="ko-KR" sz="2800" dirty="0" smtClean="0"/>
              <a:t>](?), [</a:t>
            </a:r>
            <a:r>
              <a:rPr lang="ko-KR" altLang="en-US" sz="2800" dirty="0" err="1" smtClean="0"/>
              <a:t>곤니어</a:t>
            </a:r>
            <a:r>
              <a:rPr lang="en-US" altLang="ko-KR" sz="2800" dirty="0" smtClean="0"/>
              <a:t>](?)</a:t>
            </a:r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표준 발음을 정하는 근본 원칙은 표준어의 실제 발음을 따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err="1" smtClean="0"/>
              <a:t>른다는</a:t>
            </a:r>
            <a:r>
              <a:rPr lang="ko-KR" altLang="en-US" sz="2400" dirty="0" smtClean="0"/>
              <a:t> 것입니다</a:t>
            </a:r>
            <a:r>
              <a:rPr lang="en-US" altLang="ko-KR" sz="2400" dirty="0" smtClean="0"/>
              <a:t>. ‘</a:t>
            </a:r>
            <a:r>
              <a:rPr lang="ko-KR" altLang="en-US" sz="2400" dirty="0" smtClean="0"/>
              <a:t>곧이어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라는 표준어의 실제 발음이 </a:t>
            </a:r>
            <a:r>
              <a:rPr lang="en-US" altLang="ko-KR" sz="2400" dirty="0" smtClean="0"/>
              <a:t>[</a:t>
            </a:r>
            <a:r>
              <a:rPr lang="ko-KR" altLang="en-US" sz="2400" dirty="0" smtClean="0"/>
              <a:t>고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err="1" smtClean="0"/>
              <a:t>디어</a:t>
            </a:r>
            <a:r>
              <a:rPr lang="en-US" altLang="ko-KR" sz="2400" dirty="0" smtClean="0"/>
              <a:t>]</a:t>
            </a:r>
            <a:r>
              <a:rPr lang="ko-KR" altLang="en-US" sz="2400" dirty="0" smtClean="0"/>
              <a:t>이므로 이것을 표준으로 정한 것입니다</a:t>
            </a:r>
            <a:r>
              <a:rPr lang="en-US" altLang="ko-KR" sz="2400" dirty="0" smtClean="0"/>
              <a:t>. </a:t>
            </a:r>
            <a:endParaRPr lang="en-US" altLang="ko-KR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/>
              <a:t>8. </a:t>
            </a:r>
            <a:r>
              <a:rPr lang="ko-KR" altLang="en-US" sz="3200" b="1" dirty="0" smtClean="0"/>
              <a:t>소리의 첨가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첨가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알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약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알략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낯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익은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난니근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못 이겨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몬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니겨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옷 입다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온닙따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솜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이불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솜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니불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관절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關節炎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관절렴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늑막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염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肋膜炎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능망념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구속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영장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拘束令狀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구송녕짱</a:t>
            </a:r>
            <a:r>
              <a:rPr lang="en-US" altLang="ko-KR" sz="2800" dirty="0" smtClean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소리를 첨가하지 않고 발음한 오용 사례</a:t>
            </a:r>
            <a:endParaRPr lang="ko-KR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첨가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알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약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알략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아략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낯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익은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난니근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나디근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못 이겨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몬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니겨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모디겨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옷 입다</a:t>
            </a:r>
            <a:r>
              <a:rPr lang="en-US" altLang="ko-KR" sz="2800" dirty="0" smtClean="0"/>
              <a:t>[</a:t>
            </a:r>
            <a:r>
              <a:rPr lang="ko-KR" altLang="en-US" sz="2800" dirty="0" err="1" smtClean="0"/>
              <a:t>온닙따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오딥따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솜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이불</a:t>
            </a:r>
            <a:r>
              <a:rPr lang="en-US" altLang="ko-KR" sz="2800" dirty="0" smtClean="0"/>
              <a:t>[</a:t>
            </a:r>
            <a:r>
              <a:rPr lang="ko-KR" altLang="en-US" sz="2800" dirty="0" smtClean="0"/>
              <a:t>솜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니불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소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  <a:r>
              <a:rPr lang="ko-KR" altLang="en-US" sz="2800" dirty="0" smtClean="0">
                <a:solidFill>
                  <a:srgbClr val="C00000"/>
                </a:solidFill>
              </a:rPr>
              <a:t>미불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관절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關節炎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관절렴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관저렴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늑막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염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肋膜炎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능망념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능마겸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구속</a:t>
            </a:r>
            <a:r>
              <a:rPr lang="en-US" altLang="ko-KR" sz="2800" dirty="0" smtClean="0"/>
              <a:t>­</a:t>
            </a:r>
            <a:r>
              <a:rPr lang="ko-KR" altLang="en-US" sz="2800" dirty="0" smtClean="0"/>
              <a:t>영장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拘束令狀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구송녕짱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구소경짱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소리를 첨가하지 않고 발음한 오용 사례</a:t>
            </a:r>
            <a:endParaRPr lang="ko-KR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첨가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감염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感染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가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몀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공유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公有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공유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굴욕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屈辱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구룍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동양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東洋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동양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경영자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經營者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경영자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err="1" smtClean="0"/>
              <a:t>괄약근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括約筋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과략끈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금요일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金曜日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그묘일</a:t>
            </a:r>
            <a:r>
              <a:rPr lang="en-US" altLang="ko-KR" sz="2800" dirty="0" smtClean="0"/>
              <a:t>]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맹활약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猛活躍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맹화략</a:t>
            </a:r>
            <a:r>
              <a:rPr lang="en-US" altLang="ko-KR" sz="2800" dirty="0" smtClean="0"/>
              <a:t>]</a:t>
            </a:r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소리를 불필요하게 첨가하여 발음한 사례</a:t>
            </a:r>
            <a:endParaRPr lang="ko-KR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첨가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2507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감염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感染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가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몀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감념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공유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公有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공유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공뉴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굴욕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屈辱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구룍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굴룍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동양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東洋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동양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smtClean="0">
                <a:solidFill>
                  <a:srgbClr val="C00000"/>
                </a:solidFill>
              </a:rPr>
              <a:t>동냥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경영자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經營者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경영자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경녕자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err="1" smtClean="0"/>
              <a:t>괄약근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括約筋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과략끈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괄략끈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금요일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金曜日</a:t>
            </a:r>
            <a:r>
              <a:rPr lang="en-US" altLang="ko-KR" sz="2800" dirty="0" smtClean="0"/>
              <a:t>)[</a:t>
            </a:r>
            <a:r>
              <a:rPr lang="ko-KR" altLang="en-US" sz="2800" dirty="0" err="1" smtClean="0"/>
              <a:t>그묘일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금뇨일</a:t>
            </a:r>
            <a:r>
              <a:rPr lang="en-US" altLang="ko-KR" sz="2800" dirty="0" smtClean="0">
                <a:solidFill>
                  <a:srgbClr val="C00000"/>
                </a:solidFill>
              </a:rPr>
              <a:t>]) </a:t>
            </a:r>
          </a:p>
          <a:p>
            <a:pPr>
              <a:lnSpc>
                <a:spcPts val="4000"/>
              </a:lnSpc>
              <a:buNone/>
            </a:pPr>
            <a:r>
              <a:rPr lang="ko-KR" altLang="en-US" sz="2800" dirty="0" smtClean="0"/>
              <a:t>맹활약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猛活躍</a:t>
            </a:r>
            <a:r>
              <a:rPr lang="en-US" altLang="ko-KR" sz="2800" dirty="0" smtClean="0"/>
              <a:t>)[</a:t>
            </a:r>
            <a:r>
              <a:rPr lang="ko-KR" altLang="en-US" sz="2800" dirty="0" smtClean="0"/>
              <a:t>맹</a:t>
            </a:r>
            <a:r>
              <a:rPr lang="en-US" altLang="ko-KR" sz="2800" dirty="0" smtClean="0"/>
              <a:t>:</a:t>
            </a:r>
            <a:r>
              <a:rPr lang="ko-KR" altLang="en-US" sz="2800" dirty="0" err="1" smtClean="0"/>
              <a:t>화략</a:t>
            </a:r>
            <a:r>
              <a:rPr lang="en-US" altLang="ko-KR" sz="2800" dirty="0" smtClean="0"/>
              <a:t>]</a:t>
            </a:r>
            <a:r>
              <a:rPr lang="en-US" altLang="ko-KR" sz="2800" dirty="0" smtClean="0">
                <a:solidFill>
                  <a:srgbClr val="C00000"/>
                </a:solidFill>
              </a:rPr>
              <a:t>(×[</a:t>
            </a:r>
            <a:r>
              <a:rPr lang="ko-KR" altLang="en-US" sz="2800" dirty="0" err="1" smtClean="0">
                <a:solidFill>
                  <a:srgbClr val="C00000"/>
                </a:solidFill>
              </a:rPr>
              <a:t>맹활략</a:t>
            </a:r>
            <a:r>
              <a:rPr lang="en-US" altLang="ko-KR" sz="2800" dirty="0" smtClean="0">
                <a:solidFill>
                  <a:srgbClr val="C00000"/>
                </a:solidFill>
              </a:rPr>
              <a:t>])</a:t>
            </a:r>
            <a:endParaRPr lang="en-US" altLang="ko-KR" sz="28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404664"/>
            <a:ext cx="82089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소리를 불필요하게 첨가하여 발음한 사례</a:t>
            </a:r>
            <a:endParaRPr lang="en-US" altLang="ko-KR" sz="3200" dirty="0" smtClean="0"/>
          </a:p>
          <a:p>
            <a:pPr algn="ctr"/>
            <a:r>
              <a:rPr lang="ko-KR" altLang="en-US" sz="2000" dirty="0" smtClean="0"/>
              <a:t>합성어가 아닌 단어에서 첨가하면 </a:t>
            </a:r>
            <a:r>
              <a:rPr lang="ko-KR" altLang="en-US" sz="2000" dirty="0" err="1" smtClean="0"/>
              <a:t>안된다</a:t>
            </a:r>
            <a:endParaRPr lang="ko-KR" alt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949280"/>
            <a:ext cx="349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8. </a:t>
            </a:r>
            <a:r>
              <a:rPr lang="ko-KR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소리의 첨가</a:t>
            </a:r>
            <a:endParaRPr lang="ko-KR" alt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4289</TotalTime>
  <Words>8256</Words>
  <Application>Microsoft Office PowerPoint</Application>
  <PresentationFormat>화면 슬라이드 쇼(4:3)</PresentationFormat>
  <Paragraphs>983</Paragraphs>
  <Slides>108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108</vt:i4>
      </vt:variant>
    </vt:vector>
  </HeadingPairs>
  <TitlesOfParts>
    <vt:vector size="109" baseType="lpstr">
      <vt:lpstr>흐름</vt:lpstr>
      <vt:lpstr>표준 한국어발음 </vt:lpstr>
      <vt:lpstr>국어의 4대 어문규정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대표음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감사합니다.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강의동2</cp:lastModifiedBy>
  <cp:revision>300</cp:revision>
  <dcterms:created xsi:type="dcterms:W3CDTF">2012-10-14T14:55:47Z</dcterms:created>
  <dcterms:modified xsi:type="dcterms:W3CDTF">2014-07-17T01:26:52Z</dcterms:modified>
</cp:coreProperties>
</file>