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8" r:id="rId2"/>
    <p:sldId id="298" r:id="rId3"/>
    <p:sldId id="274" r:id="rId4"/>
    <p:sldId id="281" r:id="rId5"/>
    <p:sldId id="297" r:id="rId6"/>
    <p:sldId id="299" r:id="rId7"/>
    <p:sldId id="300" r:id="rId8"/>
    <p:sldId id="301" r:id="rId9"/>
    <p:sldId id="302" r:id="rId10"/>
    <p:sldId id="303" r:id="rId11"/>
    <p:sldId id="312" r:id="rId12"/>
    <p:sldId id="313" r:id="rId13"/>
    <p:sldId id="314" r:id="rId14"/>
    <p:sldId id="304" r:id="rId15"/>
    <p:sldId id="305" r:id="rId16"/>
    <p:sldId id="306" r:id="rId17"/>
    <p:sldId id="282" r:id="rId18"/>
    <p:sldId id="296" r:id="rId19"/>
    <p:sldId id="316" r:id="rId20"/>
    <p:sldId id="283" r:id="rId21"/>
    <p:sldId id="284" r:id="rId22"/>
    <p:sldId id="315" r:id="rId23"/>
    <p:sldId id="285" r:id="rId24"/>
    <p:sldId id="286" r:id="rId25"/>
    <p:sldId id="287" r:id="rId26"/>
    <p:sldId id="288" r:id="rId27"/>
    <p:sldId id="317" r:id="rId28"/>
  </p:sldIdLst>
  <p:sldSz cx="6858000" cy="9144000" type="screen4x3"/>
  <p:notesSz cx="9926638" cy="67976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CCFFCC"/>
    <a:srgbClr val="FFCCFF"/>
    <a:srgbClr val="66FF66"/>
    <a:srgbClr val="33CC33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40576" autoAdjust="0"/>
  </p:normalViewPr>
  <p:slideViewPr>
    <p:cSldViewPr>
      <p:cViewPr>
        <p:scale>
          <a:sx n="100" d="100"/>
          <a:sy n="100" d="100"/>
        </p:scale>
        <p:origin x="-1602" y="16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TEL:02-3141-3012 / FAX:02-3141-3051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8E9A77-DCFC-403A-8DDC-C8117EA47F50}" type="datetimeFigureOut">
              <a:rPr lang="ko-KR" altLang="en-US"/>
              <a:pPr>
                <a:defRPr/>
              </a:pPr>
              <a:t>2013-06-28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7950"/>
            <a:ext cx="43021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338" y="6457950"/>
            <a:ext cx="43037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ABF79E3-ACAE-4DB1-8603-8A3DE55B78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83385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TEL:02-3141-3012 / FAX:02-3141-3051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1F9ABDF-F139-413C-8946-DF87FB0E2FF8}" type="datetimeFigureOut">
              <a:rPr lang="ko-KR" altLang="en-US"/>
              <a:pPr>
                <a:defRPr/>
              </a:pPr>
              <a:t>2013-06-28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06850" y="509588"/>
            <a:ext cx="19129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21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1338" y="6457950"/>
            <a:ext cx="43037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636EA6-6FC6-4579-86BF-7A7A1C7B7F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08690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A6D2-9510-44CC-8C32-06BF6887CA5F}" type="datetime1">
              <a:rPr lang="ko-KR" altLang="en-US"/>
              <a:pPr>
                <a:defRPr/>
              </a:pPr>
              <a:t>2013-06-28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E3A3-41B2-48BE-AAFD-BEDBDFE04B5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>
            <a:spLocks/>
          </p:cNvSpPr>
          <p:nvPr userDrawn="1"/>
        </p:nvSpPr>
        <p:spPr>
          <a:xfrm>
            <a:off x="2628900" y="8715375"/>
            <a:ext cx="1600200" cy="4857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sz="1200" dirty="0" smtClean="0">
                <a:latin typeface="굴림" charset="-127"/>
                <a:ea typeface="굴림" charset="-127"/>
              </a:rPr>
              <a:t>-</a:t>
            </a:r>
            <a:fld id="{8F3270F2-589B-4B1E-951C-AB874A3B0321}" type="slidenum">
              <a:rPr lang="ko-KR" altLang="en-US" sz="1200" smtClean="0">
                <a:latin typeface="굴림" charset="-127"/>
                <a:ea typeface="굴림" charset="-127"/>
              </a:rPr>
              <a:pPr>
                <a:defRPr/>
              </a:pPr>
              <a:t>‹#›</a:t>
            </a:fld>
            <a:r>
              <a:rPr lang="en-US" altLang="ko-KR" sz="1200" dirty="0" smtClean="0">
                <a:latin typeface="굴림" charset="-127"/>
                <a:ea typeface="굴림" charset="-127"/>
              </a:rPr>
              <a:t>-</a:t>
            </a:r>
            <a:endParaRPr lang="ko-KR" altLang="en-US" sz="1200" dirty="0">
              <a:latin typeface="굴림" charset="-127"/>
              <a:ea typeface="굴림" charset="-127"/>
            </a:endParaRP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1F23-9B07-47FC-A7D4-B385B0ED714F}" type="datetime1">
              <a:rPr lang="ko-KR" altLang="en-US"/>
              <a:pPr>
                <a:defRPr/>
              </a:pPr>
              <a:t>2013-06-28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28D8-D510-4A3A-A5C6-AA412DB8FDCE}" type="datetime1">
              <a:rPr lang="ko-KR" altLang="en-US"/>
              <a:pPr>
                <a:defRPr/>
              </a:pPr>
              <a:t>2013-06-28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2D80-2135-4B30-9A2B-95A2CB6AF9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4F3DB2-2E39-4CAB-992D-B37831A0EA8B}" type="datetime1">
              <a:rPr lang="ko-KR" altLang="en-US"/>
              <a:pPr>
                <a:defRPr/>
              </a:pPr>
              <a:t>2013-06-28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4AD047-B5D6-40FB-A65E-364C46FC14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 bwMode="auto">
          <a:xfrm>
            <a:off x="214313" y="184150"/>
            <a:ext cx="6429375" cy="8770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7" r:id="rId2"/>
    <p:sldLayoutId id="2147483886" r:id="rId3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stars.k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42910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ko-KR" altLang="en-US" sz="1600" b="1" dirty="0">
                <a:latin typeface="+mn-ea"/>
                <a:ea typeface="+mn-ea"/>
              </a:rPr>
              <a:t>초</a:t>
            </a:r>
            <a:r>
              <a:rPr kumimoji="0" lang="en-US" altLang="ko-KR" sz="1600" b="1" dirty="0">
                <a:latin typeface="+mn-ea"/>
                <a:ea typeface="+mn-ea"/>
              </a:rPr>
              <a:t>,</a:t>
            </a:r>
            <a:r>
              <a:rPr kumimoji="0" lang="ko-KR" altLang="en-US" sz="1600" b="1" dirty="0">
                <a:latin typeface="+mn-ea"/>
                <a:ea typeface="+mn-ea"/>
              </a:rPr>
              <a:t>중</a:t>
            </a:r>
            <a:r>
              <a:rPr kumimoji="0" lang="en-US" altLang="ko-KR" sz="1600" b="1" dirty="0">
                <a:latin typeface="+mn-ea"/>
                <a:ea typeface="+mn-ea"/>
              </a:rPr>
              <a:t>,</a:t>
            </a:r>
            <a:r>
              <a:rPr kumimoji="0" lang="ko-KR" altLang="en-US" sz="1600" b="1" dirty="0">
                <a:latin typeface="+mn-ea"/>
                <a:ea typeface="+mn-ea"/>
              </a:rPr>
              <a:t>고생의 학력증진 및 인성개발을 </a:t>
            </a:r>
            <a:r>
              <a:rPr kumimoji="0" lang="ko-KR" altLang="en-US" sz="1600" b="1" dirty="0" smtClean="0">
                <a:latin typeface="+mn-ea"/>
                <a:ea typeface="+mn-ea"/>
              </a:rPr>
              <a:t>위한</a:t>
            </a:r>
            <a:endParaRPr lang="ko-KR" altLang="en-US" sz="1600" b="1" dirty="0" smtClean="0"/>
          </a:p>
          <a:p>
            <a:r>
              <a:rPr lang="ko-KR" altLang="en-US" sz="1600" b="1" dirty="0" smtClean="0"/>
              <a:t>                   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교사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: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학생간 학습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&amp;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자기경영 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멘토링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 시스템 </a:t>
            </a:r>
          </a:p>
          <a:p>
            <a:pPr algn="ctr">
              <a:defRPr/>
            </a:pPr>
            <a:endParaRPr kumimoji="0" lang="en-US" altLang="ko-KR" sz="1600" b="1" dirty="0" smtClean="0">
              <a:latin typeface="+mn-ea"/>
              <a:ea typeface="+mn-ea"/>
            </a:endParaRPr>
          </a:p>
          <a:p>
            <a:pPr algn="ctr">
              <a:defRPr/>
            </a:pPr>
            <a:r>
              <a:rPr kumimoji="0" lang="ko-KR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자기주도형 </a:t>
            </a:r>
            <a:r>
              <a:rPr kumimoji="0" lang="ko-KR" altLang="en-US" sz="2400" b="1" dirty="0">
                <a:solidFill>
                  <a:srgbClr val="0070C0"/>
                </a:solidFill>
                <a:latin typeface="+mn-ea"/>
                <a:ea typeface="+mn-ea"/>
              </a:rPr>
              <a:t>학습 </a:t>
            </a:r>
            <a:r>
              <a:rPr kumimoji="0" lang="en-US" altLang="ko-KR" sz="2400" b="1" dirty="0" smtClean="0">
                <a:solidFill>
                  <a:srgbClr val="0070C0"/>
                </a:solidFill>
                <a:latin typeface="+mn-ea"/>
                <a:ea typeface="+mn-ea"/>
              </a:rPr>
              <a:t>&amp;</a:t>
            </a:r>
            <a:r>
              <a:rPr kumimoji="0" lang="ko-KR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kumimoji="0" lang="en-US" altLang="ko-KR" sz="2400" b="1" dirty="0" smtClean="0">
                <a:solidFill>
                  <a:srgbClr val="0070C0"/>
                </a:solidFill>
                <a:latin typeface="+mn-ea"/>
                <a:ea typeface="+mn-ea"/>
              </a:rPr>
              <a:t>Self-Leadership </a:t>
            </a:r>
            <a:endParaRPr kumimoji="0" lang="en-US" altLang="ko-KR" sz="24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kumimoji="0" lang="ko-KR" altLang="en-US" sz="2400" b="1" dirty="0">
                <a:solidFill>
                  <a:srgbClr val="0070C0"/>
                </a:solidFill>
                <a:latin typeface="+mn-ea"/>
                <a:ea typeface="+mn-ea"/>
              </a:rPr>
              <a:t>실천 프로그램 안내</a:t>
            </a:r>
            <a:endParaRPr kumimoji="0" lang="en-US" altLang="ko-KR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5950" y="7786688"/>
            <a:ext cx="307181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ko-KR" altLang="en-US" sz="1500" b="1" dirty="0">
                <a:latin typeface="+mn-ea"/>
                <a:ea typeface="+mn-ea"/>
              </a:rPr>
              <a:t>㈜</a:t>
            </a:r>
            <a:r>
              <a:rPr lang="en-US" altLang="ko-KR" sz="1500" b="1" dirty="0">
                <a:latin typeface="+mn-ea"/>
                <a:ea typeface="+mn-ea"/>
              </a:rPr>
              <a:t>M</a:t>
            </a:r>
            <a:r>
              <a:rPr lang="ko-KR" altLang="en-US" sz="1500" b="1" dirty="0">
                <a:latin typeface="+mn-ea"/>
                <a:ea typeface="+mn-ea"/>
              </a:rPr>
              <a:t>전략시스템</a:t>
            </a:r>
            <a:r>
              <a:rPr lang="en-US" altLang="ko-KR" sz="1500" b="1" dirty="0">
                <a:latin typeface="+mn-ea"/>
                <a:ea typeface="+mn-ea"/>
              </a:rPr>
              <a:t>/</a:t>
            </a:r>
            <a:r>
              <a:rPr lang="ko-KR" altLang="en-US" sz="1500" b="1" dirty="0">
                <a:latin typeface="+mn-ea"/>
                <a:ea typeface="+mn-ea"/>
              </a:rPr>
              <a:t>㈜</a:t>
            </a:r>
            <a:r>
              <a:rPr lang="en-US" altLang="ko-KR" sz="1500" b="1" dirty="0" err="1">
                <a:latin typeface="+mn-ea"/>
                <a:ea typeface="+mn-ea"/>
              </a:rPr>
              <a:t>EduStar</a:t>
            </a:r>
            <a:r>
              <a:rPr lang="ko-KR" altLang="en-US" sz="1500" b="1" dirty="0">
                <a:latin typeface="+mn-ea"/>
                <a:ea typeface="+mn-ea"/>
              </a:rPr>
              <a:t> </a:t>
            </a:r>
            <a:endParaRPr lang="en-US" altLang="ko-KR" sz="1500" b="1" dirty="0">
              <a:latin typeface="+mn-ea"/>
              <a:ea typeface="+mn-ea"/>
            </a:endParaRPr>
          </a:p>
          <a:p>
            <a:pPr algn="dist">
              <a:defRPr/>
            </a:pPr>
            <a:r>
              <a:rPr lang="en-US" altLang="ko-KR" sz="1500" b="1" dirty="0">
                <a:latin typeface="+mn-ea"/>
                <a:ea typeface="+mn-ea"/>
              </a:rPr>
              <a:t>(</a:t>
            </a:r>
            <a:r>
              <a:rPr lang="ko-KR" altLang="en-US" sz="1500" b="1" dirty="0">
                <a:latin typeface="+mn-ea"/>
                <a:ea typeface="+mn-ea"/>
              </a:rPr>
              <a:t>부설</a:t>
            </a:r>
            <a:r>
              <a:rPr lang="en-US" altLang="ko-KR" sz="1500" b="1" dirty="0">
                <a:latin typeface="+mn-ea"/>
                <a:ea typeface="+mn-ea"/>
              </a:rPr>
              <a:t>) I Can </a:t>
            </a:r>
            <a:r>
              <a:rPr lang="ko-KR" altLang="en-US" sz="1500" b="1" dirty="0">
                <a:latin typeface="+mn-ea"/>
                <a:ea typeface="+mn-ea"/>
              </a:rPr>
              <a:t>성공실천센터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570288" y="2571736"/>
            <a:ext cx="3001984" cy="510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400" b="1" smtClean="0"/>
              <a:t>경영지도사 권태수 </a:t>
            </a:r>
            <a:r>
              <a:rPr lang="ko-KR" altLang="en-US" sz="1400" b="1" dirty="0" smtClean="0"/>
              <a:t>교수</a:t>
            </a:r>
            <a:endParaRPr lang="ko-KR" altLang="en-US" sz="1400" b="1" dirty="0"/>
          </a:p>
          <a:p>
            <a:pPr>
              <a:lnSpc>
                <a:spcPct val="110000"/>
              </a:lnSpc>
            </a:pPr>
            <a:endParaRPr lang="ko-KR" altLang="en-US" sz="1400" b="1" dirty="0"/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고려대학교 경영대학원</a:t>
            </a:r>
            <a:r>
              <a:rPr lang="en-US" altLang="ko-KR" sz="1000" dirty="0"/>
              <a:t>(</a:t>
            </a:r>
            <a:r>
              <a:rPr lang="ko-KR" altLang="en-US" sz="1000" dirty="0"/>
              <a:t>경영학 석사</a:t>
            </a:r>
            <a:r>
              <a:rPr lang="en-US" altLang="ko-KR" sz="1000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000" dirty="0" smtClean="0"/>
              <a:t>• </a:t>
            </a:r>
            <a:r>
              <a:rPr lang="ko-KR" altLang="en-US" sz="1000" dirty="0" smtClean="0"/>
              <a:t>한양대학교 공과대학 기계과 졸업</a:t>
            </a:r>
            <a:endParaRPr lang="en-US" altLang="ko-KR" sz="1000" dirty="0"/>
          </a:p>
          <a:p>
            <a:pPr>
              <a:lnSpc>
                <a:spcPct val="110000"/>
              </a:lnSpc>
            </a:pPr>
            <a:r>
              <a:rPr lang="en-US" altLang="ko-KR" sz="1000" dirty="0" smtClean="0"/>
              <a:t>• </a:t>
            </a:r>
            <a:r>
              <a:rPr lang="en-US" altLang="ko-KR" sz="1000" dirty="0"/>
              <a:t>㈜M</a:t>
            </a:r>
            <a:r>
              <a:rPr lang="ko-KR" altLang="en-US" sz="1000" dirty="0" smtClean="0"/>
              <a:t>전략시스템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부회장 </a:t>
            </a:r>
            <a:r>
              <a:rPr lang="en-US" altLang="ko-KR" sz="1000" dirty="0"/>
              <a:t>(</a:t>
            </a:r>
            <a:r>
              <a:rPr lang="ko-KR" altLang="en-US" sz="1000" dirty="0"/>
              <a:t>현재</a:t>
            </a:r>
            <a:r>
              <a:rPr lang="en-US" altLang="ko-KR" sz="10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000" dirty="0" smtClean="0"/>
              <a:t>• </a:t>
            </a:r>
            <a:r>
              <a:rPr lang="ko-KR" altLang="en-US" sz="1000" dirty="0" smtClean="0"/>
              <a:t>한국 외환은행 본부장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지점장</a:t>
            </a:r>
            <a:endParaRPr lang="en-US" altLang="ko-KR" sz="1000" dirty="0"/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㈜</a:t>
            </a:r>
            <a:r>
              <a:rPr lang="en-US" altLang="ko-KR" sz="1000" dirty="0" err="1" smtClean="0"/>
              <a:t>EduStar</a:t>
            </a:r>
            <a:r>
              <a:rPr lang="ko-KR" altLang="en-US" sz="1000" dirty="0"/>
              <a:t> </a:t>
            </a:r>
            <a:r>
              <a:rPr lang="ko-KR" altLang="en-US" sz="1000" dirty="0" smtClean="0"/>
              <a:t>부회장 </a:t>
            </a:r>
            <a:r>
              <a:rPr lang="en-US" altLang="ko-KR" sz="1000" dirty="0"/>
              <a:t>(</a:t>
            </a:r>
            <a:r>
              <a:rPr lang="ko-KR" altLang="en-US" sz="1000" dirty="0"/>
              <a:t>현재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• </a:t>
            </a:r>
            <a:r>
              <a:rPr lang="ko-KR" altLang="en-US" sz="1000" dirty="0" smtClean="0"/>
              <a:t>대성공 </a:t>
            </a:r>
            <a:r>
              <a:rPr lang="en-US" altLang="ko-KR" sz="1000" dirty="0" smtClean="0"/>
              <a:t>/ </a:t>
            </a:r>
            <a:r>
              <a:rPr lang="en-US" altLang="ko-KR" sz="1000" dirty="0" err="1" smtClean="0"/>
              <a:t>Ican</a:t>
            </a:r>
            <a:r>
              <a:rPr lang="ko-KR" altLang="en-US" sz="1000" dirty="0"/>
              <a:t>성공실천센터 이사장</a:t>
            </a:r>
            <a:r>
              <a:rPr lang="en-US" altLang="ko-KR" sz="1000" dirty="0"/>
              <a:t>(</a:t>
            </a:r>
            <a:r>
              <a:rPr lang="ko-KR" altLang="en-US" sz="1000" dirty="0"/>
              <a:t>현재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• </a:t>
            </a:r>
            <a:r>
              <a:rPr lang="ko-KR" altLang="en-US" sz="1000" dirty="0" err="1"/>
              <a:t>시스템경영실천회</a:t>
            </a:r>
            <a:r>
              <a:rPr lang="ko-KR" altLang="en-US" sz="1000" dirty="0"/>
              <a:t> 회장</a:t>
            </a:r>
            <a:r>
              <a:rPr lang="en-US" altLang="ko-KR" sz="1000" dirty="0"/>
              <a:t>(</a:t>
            </a:r>
            <a:r>
              <a:rPr lang="ko-KR" altLang="en-US" sz="1000" dirty="0"/>
              <a:t>현재</a:t>
            </a:r>
            <a:r>
              <a:rPr lang="en-US" altLang="ko-KR" sz="1000" dirty="0"/>
              <a:t>)</a:t>
            </a:r>
            <a:endParaRPr lang="ko-KR" altLang="en-US" sz="1000" dirty="0"/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한국경영컨설팅학회 부회장</a:t>
            </a:r>
            <a:r>
              <a:rPr lang="en-US" altLang="ko-KR" sz="1000" dirty="0"/>
              <a:t>(</a:t>
            </a:r>
            <a:r>
              <a:rPr lang="ko-KR" altLang="en-US" sz="1000" dirty="0"/>
              <a:t>현재</a:t>
            </a:r>
            <a:r>
              <a:rPr lang="en-US" altLang="ko-KR" sz="1000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한양대</a:t>
            </a:r>
            <a:r>
              <a:rPr lang="en-US" altLang="ko-KR" sz="1000" dirty="0"/>
              <a:t>, </a:t>
            </a:r>
            <a:r>
              <a:rPr lang="ko-KR" altLang="en-US" sz="1000" dirty="0"/>
              <a:t>한성대 대학원 초빙교수</a:t>
            </a:r>
            <a:r>
              <a:rPr lang="en-US" altLang="ko-KR" sz="1000" dirty="0"/>
              <a:t>(</a:t>
            </a:r>
            <a:r>
              <a:rPr lang="ko-KR" altLang="en-US" sz="1000" dirty="0"/>
              <a:t>前</a:t>
            </a:r>
            <a:r>
              <a:rPr lang="en-US" altLang="ko-KR" sz="1000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한국경영기술컨설턴트협회 연수원 교수</a:t>
            </a:r>
            <a:r>
              <a:rPr lang="en-US" altLang="ko-KR" sz="1000" dirty="0"/>
              <a:t>(</a:t>
            </a:r>
            <a:r>
              <a:rPr lang="ko-KR" altLang="en-US" sz="1000" dirty="0"/>
              <a:t>前</a:t>
            </a:r>
            <a:r>
              <a:rPr lang="en-US" altLang="ko-KR" sz="1000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서울산업진흥재단 사업성평가 심사위원</a:t>
            </a:r>
            <a:r>
              <a:rPr lang="en-US" altLang="ko-KR" sz="1000" dirty="0"/>
              <a:t>(</a:t>
            </a:r>
            <a:r>
              <a:rPr lang="ko-KR" altLang="en-US" sz="1000" dirty="0"/>
              <a:t>前</a:t>
            </a:r>
            <a:r>
              <a:rPr lang="en-US" altLang="ko-KR" sz="1000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경기중소기업진흥재단 사업성평가 심사위원</a:t>
            </a:r>
            <a:r>
              <a:rPr lang="en-US" altLang="ko-KR" sz="1000" dirty="0"/>
              <a:t>(</a:t>
            </a:r>
            <a:r>
              <a:rPr lang="ko-KR" altLang="en-US" sz="1000" dirty="0"/>
              <a:t>前</a:t>
            </a:r>
            <a:r>
              <a:rPr lang="en-US" altLang="ko-KR" sz="1000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행정자치부 공기업 평가위원</a:t>
            </a:r>
            <a:r>
              <a:rPr lang="en-US" altLang="ko-KR" sz="1000" dirty="0"/>
              <a:t>(</a:t>
            </a:r>
            <a:r>
              <a:rPr lang="ko-KR" altLang="en-US" sz="1000" dirty="0"/>
              <a:t>前</a:t>
            </a:r>
            <a:r>
              <a:rPr lang="en-US" altLang="ko-KR" sz="1000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KBS,MBC,SBS-TV, EBS </a:t>
            </a:r>
            <a:r>
              <a:rPr lang="ko-KR" altLang="en-US" sz="1000" dirty="0"/>
              <a:t>등 방송 출연 다수</a:t>
            </a:r>
          </a:p>
          <a:p>
            <a:pPr>
              <a:lnSpc>
                <a:spcPct val="110000"/>
              </a:lnSpc>
            </a:pPr>
            <a:endParaRPr lang="ko-KR" altLang="en-US" sz="1000" dirty="0"/>
          </a:p>
          <a:p>
            <a:pPr>
              <a:lnSpc>
                <a:spcPct val="110000"/>
              </a:lnSpc>
            </a:pPr>
            <a:r>
              <a:rPr lang="ko-KR" altLang="en-US" sz="1000" b="1" dirty="0"/>
              <a:t>저서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성공과 부의 법칙</a:t>
            </a:r>
            <a:r>
              <a:rPr lang="en-US" altLang="ko-KR" sz="1000" dirty="0"/>
              <a:t>, S=B&amp;A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시스템경영혁신만이 살 길이다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시스템영업 노하우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위기관리 실패하면 삼성도 없다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 err="1"/>
              <a:t>듣기력</a:t>
            </a:r>
            <a:r>
              <a:rPr lang="en-US" altLang="ko-KR" sz="1000" dirty="0"/>
              <a:t>(</a:t>
            </a:r>
            <a:r>
              <a:rPr lang="ko-KR" altLang="en-US" sz="1000" dirty="0"/>
              <a:t>번역서</a:t>
            </a:r>
            <a:r>
              <a:rPr lang="en-US" altLang="ko-KR" sz="1000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마케팅실무편람 </a:t>
            </a:r>
            <a:r>
              <a:rPr lang="en-US" altLang="ko-KR" sz="1000" dirty="0"/>
              <a:t>/ </a:t>
            </a:r>
            <a:r>
              <a:rPr lang="ko-KR" altLang="en-US" sz="1000" dirty="0"/>
              <a:t>기획실무편람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BSC, </a:t>
            </a:r>
            <a:r>
              <a:rPr lang="ko-KR" altLang="en-US" sz="1000" dirty="0"/>
              <a:t>성과관리시스템</a:t>
            </a:r>
            <a:r>
              <a:rPr lang="en-US" altLang="ko-KR" sz="1000" dirty="0"/>
              <a:t>(</a:t>
            </a:r>
            <a:r>
              <a:rPr lang="ko-KR" altLang="en-US" sz="1000" dirty="0"/>
              <a:t>근간</a:t>
            </a:r>
            <a:r>
              <a:rPr lang="en-US" altLang="ko-KR" sz="1000" dirty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사업타당성 분석과 사업계획서 작성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돈 버는 데는 프랜차이즈 사업이 최고다</a:t>
            </a:r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실전 상권 분석 </a:t>
            </a:r>
            <a:r>
              <a:rPr lang="en-US" altLang="ko-KR" sz="1000" dirty="0"/>
              <a:t>/ </a:t>
            </a:r>
            <a:r>
              <a:rPr lang="ko-KR" altLang="en-US" sz="1000" dirty="0" err="1"/>
              <a:t>청년사장학</a:t>
            </a:r>
            <a:endParaRPr lang="ko-KR" altLang="en-US" sz="1000" dirty="0"/>
          </a:p>
          <a:p>
            <a:pPr>
              <a:lnSpc>
                <a:spcPct val="110000"/>
              </a:lnSpc>
            </a:pPr>
            <a:r>
              <a:rPr lang="en-US" altLang="ko-KR" sz="1000" dirty="0"/>
              <a:t>• </a:t>
            </a:r>
            <a:r>
              <a:rPr lang="ko-KR" altLang="en-US" sz="1000" dirty="0"/>
              <a:t>소자본 창업 바이블 등 </a:t>
            </a:r>
            <a:r>
              <a:rPr lang="en-US" altLang="ko-KR" sz="1000" dirty="0"/>
              <a:t>30</a:t>
            </a:r>
            <a:r>
              <a:rPr lang="ko-KR" altLang="en-US" sz="1000" dirty="0"/>
              <a:t>여 권</a:t>
            </a:r>
          </a:p>
        </p:txBody>
      </p:sp>
      <p:pic>
        <p:nvPicPr>
          <p:cNvPr id="10" name="그림 9" descr="홀더수정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478" y="3286116"/>
            <a:ext cx="2714643" cy="3790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직선 연결선 10"/>
          <p:cNvCxnSpPr/>
          <p:nvPr/>
        </p:nvCxnSpPr>
        <p:spPr>
          <a:xfrm>
            <a:off x="1857375" y="8358188"/>
            <a:ext cx="32146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00138" y="8429625"/>
            <a:ext cx="464343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200" dirty="0">
                <a:latin typeface="+mj-ea"/>
                <a:ea typeface="+mj-ea"/>
              </a:rPr>
              <a:t>www.edstars.kr / TEL (02) 3141-3080(</a:t>
            </a:r>
            <a:r>
              <a:rPr lang="ko-KR" altLang="en-US" sz="1200" dirty="0">
                <a:latin typeface="+mj-ea"/>
                <a:ea typeface="+mj-ea"/>
              </a:rPr>
              <a:t>대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  <a:endParaRPr lang="ko-KR" altLang="en-US" sz="1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14290" y="428625"/>
            <a:ext cx="642942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3. 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실천솔루션 주요 메뉴 안내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 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3-5. 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나의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VISION /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나의 꿈 실행 </a:t>
            </a:r>
            <a:r>
              <a:rPr lang="ko-KR" altLang="en-US" sz="1900" b="1" dirty="0" err="1" smtClean="0">
                <a:solidFill>
                  <a:srgbClr val="00B0F0"/>
                </a:solidFill>
                <a:latin typeface="+mn-ea"/>
                <a:ea typeface="+mn-ea"/>
              </a:rPr>
              <a:t>다짐문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(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사례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)</a:t>
            </a:r>
            <a:endParaRPr lang="ko-KR" altLang="en-US" sz="19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31746" name="Picture 2" descr="C:\Documents and Settings\Administrator\바탕 화면\솔개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3" y="2500298"/>
            <a:ext cx="5975783" cy="492922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85728" y="428625"/>
            <a:ext cx="6357982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3. 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실천솔루션 주요 메뉴 안내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 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3-6. S=B&amp;A </a:t>
            </a:r>
            <a:r>
              <a:rPr lang="ko-KR" altLang="en-US" sz="1900" b="1" dirty="0" err="1" smtClean="0">
                <a:solidFill>
                  <a:srgbClr val="00B0F0"/>
                </a:solidFill>
                <a:latin typeface="+mn-ea"/>
                <a:ea typeface="+mn-ea"/>
              </a:rPr>
              <a:t>일일실천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 출석확인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(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사례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)</a:t>
            </a:r>
            <a:endParaRPr lang="ko-KR" altLang="en-US" sz="19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35842" name="Picture 2" descr="C:\Documents and Settings\Administrator\바탕 화면\솔개\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2500298"/>
            <a:ext cx="6030124" cy="33575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14290" y="428625"/>
            <a:ext cx="642942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3. 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실천솔루션 주요 메뉴 안내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 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3-7. S=B&amp;A </a:t>
            </a:r>
            <a:r>
              <a:rPr lang="ko-KR" altLang="en-US" sz="1900" b="1" dirty="0" err="1" smtClean="0">
                <a:solidFill>
                  <a:srgbClr val="00B0F0"/>
                </a:solidFill>
                <a:latin typeface="+mn-ea"/>
                <a:ea typeface="+mn-ea"/>
              </a:rPr>
              <a:t>일일실천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 성과일기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(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사례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)</a:t>
            </a:r>
            <a:endParaRPr lang="ko-KR" altLang="en-US" sz="19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36866" name="Picture 2" descr="C:\Documents and Settings\Administrator\바탕 화면\솔개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2428860"/>
            <a:ext cx="6000792" cy="40005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85728" y="428625"/>
            <a:ext cx="6357982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3. 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실천솔루션 주요 메뉴 안내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 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3-8. S=B&amp;A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성과 현황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(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사례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)</a:t>
            </a:r>
            <a:endParaRPr lang="ko-KR" altLang="en-US" sz="19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37890" name="Picture 2" descr="C:\Documents and Settings\Administrator\바탕 화면\솔개\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67" y="2419334"/>
            <a:ext cx="5929354" cy="546531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14290" y="428625"/>
            <a:ext cx="6357982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3. 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실천솔루션 주요 메뉴 안내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 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3-9.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인생성공에 필요한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14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개 강좌 동영상 청취</a:t>
            </a:r>
            <a:endParaRPr lang="ko-KR" altLang="en-US" sz="19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32770" name="Picture 2" descr="C:\Documents and Settings\Administrator\바탕 화면\솔개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29" y="2428860"/>
            <a:ext cx="5978075" cy="342902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14290" y="428625"/>
            <a:ext cx="642942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3. 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실천솔루션 주요 메뉴 안내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 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3-10. 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선생님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: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학생 </a:t>
            </a:r>
            <a:r>
              <a:rPr lang="ko-KR" altLang="en-US" sz="1900" b="1" dirty="0" err="1" smtClean="0">
                <a:solidFill>
                  <a:srgbClr val="00B0F0"/>
                </a:solidFill>
                <a:latin typeface="+mn-ea"/>
                <a:ea typeface="+mn-ea"/>
              </a:rPr>
              <a:t>멘토링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 시스템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(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사례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1)</a:t>
            </a:r>
            <a:endParaRPr lang="ko-KR" altLang="en-US" sz="19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33794" name="Picture 2" descr="C:\Documents and Settings\Administrator\바탕 화면\솔개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2428859"/>
            <a:ext cx="5982934" cy="478634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14290" y="428625"/>
            <a:ext cx="642942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3. 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실천솔루션 주요 메뉴 안내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 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3-10.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선생님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: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학생 </a:t>
            </a:r>
            <a:r>
              <a:rPr lang="ko-KR" altLang="en-US" sz="1900" b="1" dirty="0" err="1" smtClean="0">
                <a:solidFill>
                  <a:srgbClr val="00B0F0"/>
                </a:solidFill>
                <a:latin typeface="+mn-ea"/>
                <a:ea typeface="+mn-ea"/>
              </a:rPr>
              <a:t>멘토링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 시스템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(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사례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2)</a:t>
            </a:r>
            <a:endParaRPr lang="ko-KR" altLang="en-US" sz="19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34818" name="Picture 2" descr="C:\Documents and Settings\Administrator\바탕 화면\솔개\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53" y="2428860"/>
            <a:ext cx="5960949" cy="35719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16"/>
          <p:cNvSpPr txBox="1">
            <a:spLocks noChangeArrowheads="1"/>
          </p:cNvSpPr>
          <p:nvPr/>
        </p:nvSpPr>
        <p:spPr bwMode="auto">
          <a:xfrm>
            <a:off x="344488" y="1331640"/>
            <a:ext cx="6143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부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자기주도형 학습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&amp;  Self-Leadership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교육과정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200000"/>
              </a:lnSpc>
            </a:pP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43" name="그림 11" descr="무제-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8643938"/>
            <a:ext cx="10715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752" y="4644008"/>
            <a:ext cx="4616890" cy="3050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>
          <a:xfrm>
            <a:off x="214290" y="1000100"/>
            <a:ext cx="6429420" cy="1285884"/>
          </a:xfrm>
        </p:spPr>
        <p:txBody>
          <a:bodyPr/>
          <a:lstStyle/>
          <a:p>
            <a:pPr algn="l"/>
            <a:r>
              <a:rPr lang="en-US" altLang="ko-KR" sz="2000" dirty="0" smtClean="0"/>
              <a:t> </a:t>
            </a:r>
            <a:r>
              <a:rPr lang="en-US" altLang="ko-KR" sz="2000" dirty="0" smtClean="0">
                <a:solidFill>
                  <a:srgbClr val="C00000"/>
                </a:solidFill>
              </a:rPr>
              <a:t>1.</a:t>
            </a:r>
            <a:r>
              <a:rPr lang="en-US" altLang="ko-KR" sz="2400" dirty="0" smtClean="0">
                <a:solidFill>
                  <a:srgbClr val="C00000"/>
                </a:solidFill>
              </a:rPr>
              <a:t>  </a:t>
            </a:r>
            <a:r>
              <a:rPr lang="ko-KR" altLang="en-US" sz="2000" dirty="0" smtClean="0">
                <a:solidFill>
                  <a:srgbClr val="C00000"/>
                </a:solidFill>
              </a:rPr>
              <a:t>자기주도형 학습 </a:t>
            </a:r>
            <a:r>
              <a:rPr lang="en-US" altLang="ko-KR" sz="2000" dirty="0" smtClean="0">
                <a:solidFill>
                  <a:srgbClr val="C00000"/>
                </a:solidFill>
              </a:rPr>
              <a:t>&amp; Self-Leadership </a:t>
            </a:r>
            <a:r>
              <a:rPr lang="ko-KR" altLang="en-US" sz="2000" dirty="0" smtClean="0">
                <a:solidFill>
                  <a:srgbClr val="C00000"/>
                </a:solidFill>
              </a:rPr>
              <a:t>과정</a:t>
            </a:r>
            <a:r>
              <a:rPr lang="en-US" altLang="ko-KR" sz="2000" dirty="0" smtClean="0">
                <a:solidFill>
                  <a:srgbClr val="C00000"/>
                </a:solidFill>
              </a:rPr>
              <a:t/>
            </a:r>
            <a:br>
              <a:rPr lang="en-US" altLang="ko-KR" sz="2000" dirty="0" smtClean="0">
                <a:solidFill>
                  <a:srgbClr val="C00000"/>
                </a:solidFill>
              </a:rPr>
            </a:br>
            <a:r>
              <a:rPr lang="en-US" altLang="ko-KR" sz="2000" dirty="0" smtClean="0">
                <a:solidFill>
                  <a:srgbClr val="C00000"/>
                </a:solidFill>
              </a:rPr>
              <a:t>  </a:t>
            </a:r>
            <a:br>
              <a:rPr lang="en-US" altLang="ko-KR" sz="2000" dirty="0" smtClean="0">
                <a:solidFill>
                  <a:srgbClr val="C00000"/>
                </a:solidFill>
              </a:rPr>
            </a:br>
            <a:r>
              <a:rPr lang="en-US" altLang="ko-KR" sz="2000" dirty="0" smtClean="0">
                <a:solidFill>
                  <a:srgbClr val="C00000"/>
                </a:solidFill>
              </a:rPr>
              <a:t>  </a:t>
            </a:r>
            <a:r>
              <a:rPr lang="en-US" altLang="ko-KR" sz="1800" dirty="0" smtClean="0">
                <a:solidFill>
                  <a:srgbClr val="C00000"/>
                </a:solidFill>
              </a:rPr>
              <a:t>1-2.  </a:t>
            </a:r>
            <a:r>
              <a:rPr lang="ko-KR" altLang="en-US" sz="1800" dirty="0" smtClean="0">
                <a:solidFill>
                  <a:srgbClr val="C00000"/>
                </a:solidFill>
              </a:rPr>
              <a:t>축약 과정 </a:t>
            </a:r>
            <a:r>
              <a:rPr lang="en-US" altLang="ko-KR" sz="1800" dirty="0" smtClean="0">
                <a:solidFill>
                  <a:srgbClr val="C00000"/>
                </a:solidFill>
              </a:rPr>
              <a:t>(</a:t>
            </a:r>
            <a:r>
              <a:rPr lang="ko-KR" altLang="en-US" sz="1800" dirty="0" smtClean="0">
                <a:solidFill>
                  <a:srgbClr val="C00000"/>
                </a:solidFill>
              </a:rPr>
              <a:t>예시</a:t>
            </a:r>
            <a:r>
              <a:rPr lang="en-US" altLang="ko-KR" sz="1800" dirty="0" smtClean="0">
                <a:solidFill>
                  <a:srgbClr val="C00000"/>
                </a:solidFill>
              </a:rPr>
              <a:t>)</a:t>
            </a:r>
            <a:endParaRPr lang="ko-KR" altLang="en-US" sz="1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57188" y="2571736"/>
          <a:ext cx="6172200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00"/>
                <a:gridCol w="1671649"/>
                <a:gridCol w="1543083"/>
                <a:gridCol w="1600168"/>
              </a:tblGrid>
              <a:tr h="5242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날짜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교시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(1.0H)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교시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(1.0H)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교시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(1.0H)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9418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성공과 부의법칙 </a:t>
                      </a:r>
                      <a:r>
                        <a:rPr lang="en-US" altLang="ko-KR" sz="1400" dirty="0" smtClean="0"/>
                        <a:t>S=B&amp;A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Myself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Analysis</a:t>
                      </a:r>
                      <a:endParaRPr lang="ko-KR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나의 </a:t>
                      </a:r>
                      <a:r>
                        <a:rPr lang="en-US" altLang="ko-KR" sz="1400" dirty="0" smtClean="0"/>
                        <a:t>Vision</a:t>
                      </a:r>
                    </a:p>
                    <a:p>
                      <a:pPr algn="ctr" latinLnBrk="1"/>
                      <a:r>
                        <a:rPr lang="ko-KR" altLang="en-US" sz="1400" dirty="0" smtClean="0"/>
                        <a:t>만들기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9418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S=B&amp;A </a:t>
                      </a:r>
                      <a:r>
                        <a:rPr lang="ko-KR" altLang="en-US" sz="1400" dirty="0" smtClean="0"/>
                        <a:t>실행을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통한 꿈★ </a:t>
                      </a:r>
                      <a:r>
                        <a:rPr lang="ko-KR" altLang="en-US" sz="1400" dirty="0" err="1" smtClean="0"/>
                        <a:t>실현법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자신감 증진</a:t>
                      </a:r>
                      <a:endParaRPr lang="en-US" altLang="ko-K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변화와 혁신 </a:t>
                      </a:r>
                      <a:r>
                        <a:rPr lang="en-US" altLang="ko-KR" sz="1400" dirty="0" smtClean="0"/>
                        <a:t>&amp; </a:t>
                      </a:r>
                    </a:p>
                    <a:p>
                      <a:pPr algn="ctr" latinLnBrk="1"/>
                      <a:r>
                        <a:rPr lang="ko-KR" altLang="en-US" sz="1400" dirty="0" smtClean="0"/>
                        <a:t>나의 악습타파</a:t>
                      </a:r>
                      <a:endParaRPr lang="en-US" altLang="ko-KR" sz="1400" dirty="0" smtClean="0"/>
                    </a:p>
                  </a:txBody>
                  <a:tcPr anchor="ctr"/>
                </a:tc>
              </a:tr>
              <a:tr h="858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Life strategy map</a:t>
                      </a:r>
                      <a:r>
                        <a:rPr lang="ko-KR" altLang="en-US" sz="1400" dirty="0" smtClean="0"/>
                        <a:t>설계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인생 성과 관리</a:t>
                      </a:r>
                      <a:r>
                        <a:rPr lang="en-US" altLang="ko-KR" sz="1400" dirty="0" smtClean="0"/>
                        <a:t>/</a:t>
                      </a:r>
                    </a:p>
                    <a:p>
                      <a:pPr algn="ctr" latinLnBrk="1"/>
                      <a:r>
                        <a:rPr lang="ko-KR" altLang="en-US" sz="1400" dirty="0" smtClean="0"/>
                        <a:t>인생 성공 전략 수립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자기경영 </a:t>
                      </a:r>
                      <a:r>
                        <a:rPr lang="ko-KR" altLang="en-US" sz="1400" dirty="0" err="1" smtClean="0"/>
                        <a:t>독서법</a:t>
                      </a:r>
                      <a:r>
                        <a:rPr lang="ko-KR" altLang="en-US" sz="1400" dirty="0" smtClean="0"/>
                        <a:t> 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및 학력증진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1091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주차</a:t>
                      </a:r>
                      <a:endParaRPr lang="en-US" altLang="ko-KR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All in </a:t>
                      </a:r>
                      <a:r>
                        <a:rPr lang="ko-KR" altLang="en-US" sz="1400" dirty="0" smtClean="0"/>
                        <a:t>하는</a:t>
                      </a:r>
                      <a:r>
                        <a:rPr lang="ko-KR" altLang="en-US" sz="1400" baseline="0" dirty="0" smtClean="0"/>
                        <a:t> 삶</a:t>
                      </a:r>
                      <a:endParaRPr lang="en-US" altLang="ko-KR" sz="1400" baseline="0" dirty="0" smtClean="0"/>
                    </a:p>
                    <a:p>
                      <a:pPr algn="ctr" latinLnBrk="1"/>
                      <a:r>
                        <a:rPr lang="en-US" altLang="ko-KR" sz="1400" baseline="0" dirty="0" smtClean="0"/>
                        <a:t>&amp; </a:t>
                      </a:r>
                      <a:r>
                        <a:rPr lang="ko-KR" altLang="en-US" sz="1400" baseline="0" dirty="0" smtClean="0"/>
                        <a:t>열정적 삶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긍정의 힘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실행력 증진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299" name="TextBox 5"/>
          <p:cNvSpPr txBox="1">
            <a:spLocks noChangeArrowheads="1"/>
          </p:cNvSpPr>
          <p:nvPr/>
        </p:nvSpPr>
        <p:spPr bwMode="auto">
          <a:xfrm>
            <a:off x="500063" y="7143750"/>
            <a:ext cx="48494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주 </a:t>
            </a:r>
            <a:r>
              <a:rPr kumimoji="0" lang="en-US" altLang="ko-KR" sz="14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400" dirty="0" smtClean="0">
                <a:latin typeface="맑은 고딕" pitchFamily="50" charset="-127"/>
                <a:ea typeface="맑은 고딕" pitchFamily="50" charset="-127"/>
              </a:rPr>
              <a:t>모든 강의는 강의 </a:t>
            </a:r>
            <a:r>
              <a:rPr kumimoji="0" lang="en-US" altLang="ko-KR" sz="1400" dirty="0" smtClean="0">
                <a:latin typeface="맑은 고딕" pitchFamily="50" charset="-127"/>
                <a:ea typeface="맑은 고딕" pitchFamily="50" charset="-127"/>
              </a:rPr>
              <a:t>1/3,</a:t>
            </a:r>
            <a:r>
              <a:rPr kumimoji="0"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워크샵</a:t>
            </a:r>
            <a:r>
              <a:rPr kumimoji="0"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latin typeface="맑은 고딕" pitchFamily="50" charset="-127"/>
                <a:ea typeface="맑은 고딕" pitchFamily="50" charset="-127"/>
              </a:rPr>
              <a:t>1/3,</a:t>
            </a:r>
            <a:r>
              <a:rPr kumimoji="0"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dirty="0" smtClean="0">
                <a:latin typeface="맑은 고딕" pitchFamily="50" charset="-127"/>
                <a:ea typeface="맑은 고딕" pitchFamily="50" charset="-127"/>
              </a:rPr>
              <a:t>발표 </a:t>
            </a:r>
            <a:r>
              <a:rPr kumimoji="0" lang="en-US" altLang="ko-KR" sz="1400" dirty="0" smtClean="0">
                <a:latin typeface="맑은 고딕" pitchFamily="50" charset="-127"/>
                <a:ea typeface="맑은 고딕" pitchFamily="50" charset="-127"/>
              </a:rPr>
              <a:t>1/3</a:t>
            </a:r>
            <a:r>
              <a:rPr kumimoji="0" lang="ko-KR" altLang="en-US" sz="1400" dirty="0" smtClean="0">
                <a:latin typeface="맑은 고딕" pitchFamily="50" charset="-127"/>
                <a:ea typeface="맑은 고딕" pitchFamily="50" charset="-127"/>
              </a:rPr>
              <a:t>로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진행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1400" dirty="0" smtClean="0">
                <a:latin typeface="맑은 고딕" pitchFamily="50" charset="-127"/>
                <a:ea typeface="맑은 고딕" pitchFamily="50" charset="-127"/>
              </a:rPr>
              <a:t> 2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강의 과목은 사정에 의거 변경 가능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1400" dirty="0" smtClean="0">
                <a:latin typeface="맑은 고딕" pitchFamily="50" charset="-127"/>
                <a:ea typeface="맑은 고딕" pitchFamily="50" charset="-127"/>
              </a:rPr>
              <a:t> 3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강의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시간은 </a:t>
            </a:r>
            <a:r>
              <a:rPr kumimoji="0"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mtClean="0">
                <a:latin typeface="맑은 고딕" pitchFamily="50" charset="-127"/>
                <a:ea typeface="맑은 고딕" pitchFamily="50" charset="-127"/>
              </a:rPr>
              <a:t>학교와  협의 후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재조정 가능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338138" y="428625"/>
            <a:ext cx="6305550" cy="422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srgbClr val="000000"/>
                </a:solidFill>
              </a:rPr>
              <a:t>Ⅱ</a:t>
            </a:r>
            <a:r>
              <a:rPr kumimoji="0" lang="en-US" altLang="ko-KR" b="1" kern="0" dirty="0" smtClean="0">
                <a:solidFill>
                  <a:srgbClr val="000000"/>
                </a:solidFill>
              </a:rPr>
              <a:t>.</a:t>
            </a:r>
            <a:r>
              <a:rPr kumimoji="0" lang="ko-KR" altLang="en-US" b="1" kern="0" dirty="0" smtClean="0">
                <a:solidFill>
                  <a:srgbClr val="000000"/>
                </a:solidFill>
              </a:rPr>
              <a:t> 자기주도형 학습 </a:t>
            </a:r>
            <a:r>
              <a:rPr kumimoji="0" lang="en-US" altLang="ko-KR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b="1" kern="0" dirty="0" smtClean="0">
                <a:solidFill>
                  <a:srgbClr val="000000"/>
                </a:solidFill>
              </a:rPr>
              <a:t>교육과정</a:t>
            </a:r>
            <a:endParaRPr kumimoji="0" lang="ko-KR" altLang="en-US" b="1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14290" y="428625"/>
            <a:ext cx="6357982" cy="422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kern="0" dirty="0" smtClean="0">
              <a:solidFill>
                <a:srgbClr val="000000"/>
              </a:solidFill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 smtClean="0">
                <a:solidFill>
                  <a:srgbClr val="000000"/>
                </a:solidFill>
              </a:rPr>
              <a:t>Ⅱ. </a:t>
            </a:r>
            <a:r>
              <a:rPr kumimoji="0" lang="ko-KR" altLang="en-US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b="1" kern="0" dirty="0" smtClean="0">
                <a:solidFill>
                  <a:srgbClr val="000000"/>
                </a:solidFill>
              </a:rPr>
              <a:t>교육 과정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kern="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8" y="785813"/>
            <a:ext cx="6572272" cy="71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defRPr/>
            </a:pPr>
            <a:endParaRPr lang="en-US" altLang="ko-KR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0" name="Group 533"/>
          <p:cNvGraphicFramePr>
            <a:graphicFrameLocks noGrp="1"/>
          </p:cNvGraphicFramePr>
          <p:nvPr/>
        </p:nvGraphicFramePr>
        <p:xfrm>
          <a:off x="214313" y="2357422"/>
          <a:ext cx="6429421" cy="4656267"/>
        </p:xfrm>
        <a:graphic>
          <a:graphicData uri="http://schemas.openxmlformats.org/drawingml/2006/table">
            <a:tbl>
              <a:tblPr/>
              <a:tblGrid>
                <a:gridCol w="649259"/>
                <a:gridCol w="1353567"/>
                <a:gridCol w="1539883"/>
                <a:gridCol w="1370285"/>
                <a:gridCol w="1516427"/>
              </a:tblGrid>
              <a:tr h="2935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날짜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교시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교시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17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성공리더학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인생성공전략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1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일차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나의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VISION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만들기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나의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VISION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 만들기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  </a:t>
                      </a:r>
                      <a:r>
                        <a:rPr kumimoji="0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워크샵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Myself Analysis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나의 과거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현재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미래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나의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SWOT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분석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2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일차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S=B&amp;A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실행을 통한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꿈★</a:t>
                      </a:r>
                      <a:r>
                        <a:rPr kumimoji="0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실현법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나의꿈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 재설계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  </a:t>
                      </a:r>
                      <a:r>
                        <a:rPr kumimoji="0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워크샵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나의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VISION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발표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VISION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활용법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3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일차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ALL IN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하는 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&amp;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열정적 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ALL IN 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테마설정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  +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열정공약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Life Strategy Map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설계 </a:t>
                      </a:r>
                      <a:r>
                        <a:rPr kumimoji="0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워크샵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인생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STRATEGY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  MAP 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설계 </a:t>
                      </a:r>
                      <a:r>
                        <a:rPr kumimoji="0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워크샵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4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일차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인간관계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&amp; 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인맥관리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나의 인맥관리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   노하우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토론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Strategy Map 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활용법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인생성공요인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  strategy Map 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발표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5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일차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자신감 증진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나에게 주는 자신감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POWER SPEECH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인생목표성과 관리지표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개발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&amp; 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최종 목표설정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워크샵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 진행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6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일차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변화</a:t>
                      </a:r>
                      <a:r>
                        <a:rPr kumimoji="0" lang="en-US" altLang="ko-K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&amp;</a:t>
                      </a:r>
                      <a:r>
                        <a:rPr kumimoji="0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혁신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나의 악습타파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인생성공전략수립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워크샵진행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8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7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일차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긍정의 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오프라인</a:t>
                      </a:r>
                      <a:r>
                        <a:rPr kumimoji="0" lang="en-US" altLang="ko-K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:</a:t>
                      </a:r>
                      <a:r>
                        <a:rPr kumimoji="0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그룹발표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온라인</a:t>
                      </a:r>
                      <a:r>
                        <a:rPr kumimoji="0" lang="en-US" altLang="ko-K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/</a:t>
                      </a:r>
                      <a:r>
                        <a:rPr kumimoji="0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통신연수</a:t>
                      </a:r>
                      <a:r>
                        <a:rPr kumimoji="0" lang="en-US" altLang="ko-K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   개인발표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목표 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Action Plan 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발표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발표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주말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워크샵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실행력 증진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실행다짐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발표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)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시스템 교육 솔루션 맛보기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학습실행시스템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&amp;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  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실천력 강화 방안 토론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1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S=B&amp;A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실행도 작성</a:t>
                      </a:r>
                      <a:endParaRPr kumimoji="0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워크샵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)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종합발표</a:t>
                      </a:r>
                      <a:endParaRPr kumimoji="0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S=B&amp;A </a:t>
                      </a:r>
                      <a:r>
                        <a:rPr kumimoji="0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실천훈련</a:t>
                      </a:r>
                      <a:endParaRPr kumimoji="0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수료식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57166" y="7429520"/>
          <a:ext cx="621508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5317"/>
                <a:gridCol w="5289769"/>
              </a:tblGrid>
              <a:tr h="563147">
                <a:tc>
                  <a:txBody>
                    <a:bodyPr/>
                    <a:lstStyle/>
                    <a:p>
                      <a:pPr algn="dist" latinLnBrk="1"/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dist"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교육비용 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학교 예산에 맞춰 교육과정 확대 및 축소하여 실행</a:t>
                      </a:r>
                      <a:endParaRPr lang="en-US" altLang="ko-KR" sz="1200" dirty="0" smtClean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349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교육 내용 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상기 교육과정을 중심으로 학교 </a:t>
                      </a:r>
                      <a:r>
                        <a:rPr lang="ko-KR" altLang="en-US" sz="1200" b="1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요청시</a:t>
                      </a:r>
                      <a:r>
                        <a:rPr lang="ko-KR" altLang="en-US" sz="120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2~3</a:t>
                      </a:r>
                      <a:r>
                        <a:rPr lang="ko-KR" altLang="en-US" sz="120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일 과정으로 축소 운영 가능</a:t>
                      </a:r>
                      <a:endParaRPr lang="en-US" altLang="ko-KR" sz="1200" b="1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349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교육문의 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02-3141-3080</a:t>
                      </a:r>
                      <a:r>
                        <a:rPr lang="en-US" altLang="ko-KR" sz="120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(</a:t>
                      </a:r>
                      <a:r>
                        <a:rPr lang="ko-KR" altLang="en-US" sz="120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내선</a:t>
                      </a:r>
                      <a:r>
                        <a:rPr lang="en-US" altLang="ko-KR" sz="120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110)  </a:t>
                      </a:r>
                      <a:r>
                        <a:rPr lang="ko-KR" altLang="en-US" sz="120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홈페이지 </a:t>
                      </a:r>
                      <a:r>
                        <a:rPr lang="en-US" altLang="ko-KR" sz="120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: www.icancenter.co.kr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7188" y="7000875"/>
            <a:ext cx="612775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lnSpc>
                <a:spcPct val="25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(4) </a:t>
            </a:r>
            <a:r>
              <a:rPr lang="ko-KR" altLang="en-US" sz="1200" b="1" dirty="0" smtClean="0">
                <a:latin typeface="+mn-ea"/>
                <a:ea typeface="+mn-ea"/>
              </a:rPr>
              <a:t>협의사항 </a:t>
            </a:r>
            <a:endParaRPr lang="en-US" altLang="ko-KR" sz="1200" b="1" dirty="0">
              <a:latin typeface="+mn-ea"/>
              <a:ea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1142977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rgbClr val="C00000"/>
                </a:solidFill>
              </a:rPr>
              <a:t>자기주도형 학습 </a:t>
            </a:r>
            <a:r>
              <a:rPr lang="en-US" altLang="ko-KR" dirty="0" smtClean="0">
                <a:solidFill>
                  <a:srgbClr val="C00000"/>
                </a:solidFill>
              </a:rPr>
              <a:t>&amp; 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Self-Leadership </a:t>
            </a:r>
            <a:r>
              <a:rPr lang="ko-KR" altLang="en-US" dirty="0" smtClean="0">
                <a:solidFill>
                  <a:srgbClr val="C00000"/>
                </a:solidFill>
              </a:rPr>
              <a:t>과정</a:t>
            </a:r>
            <a:r>
              <a:rPr lang="en-US" altLang="ko-KR" dirty="0" smtClean="0">
                <a:solidFill>
                  <a:srgbClr val="C00000"/>
                </a:solidFill>
              </a:rPr>
              <a:t/>
            </a:r>
            <a:br>
              <a:rPr lang="en-US" altLang="ko-KR" dirty="0" smtClean="0">
                <a:solidFill>
                  <a:srgbClr val="C00000"/>
                </a:solidFill>
              </a:rPr>
            </a:br>
            <a:r>
              <a:rPr lang="en-US" altLang="ko-KR" dirty="0" smtClean="0">
                <a:solidFill>
                  <a:srgbClr val="C00000"/>
                </a:solidFill>
              </a:rPr>
              <a:t>   </a:t>
            </a:r>
          </a:p>
          <a:p>
            <a:pPr marL="342900" indent="-342900"/>
            <a:r>
              <a:rPr lang="en-US" altLang="ko-KR" dirty="0" smtClean="0">
                <a:solidFill>
                  <a:srgbClr val="C00000"/>
                </a:solidFill>
              </a:rPr>
              <a:t> 1-2.  </a:t>
            </a:r>
            <a:r>
              <a:rPr lang="ko-KR" altLang="en-US" dirty="0" smtClean="0">
                <a:solidFill>
                  <a:srgbClr val="C00000"/>
                </a:solidFill>
              </a:rPr>
              <a:t>정규 과정 </a:t>
            </a:r>
            <a:r>
              <a:rPr lang="en-US" altLang="ko-KR" dirty="0" smtClean="0">
                <a:solidFill>
                  <a:srgbClr val="C00000"/>
                </a:solidFill>
              </a:rPr>
              <a:t>(</a:t>
            </a:r>
            <a:r>
              <a:rPr lang="ko-KR" altLang="en-US" dirty="0" smtClean="0">
                <a:solidFill>
                  <a:srgbClr val="C00000"/>
                </a:solidFill>
              </a:rPr>
              <a:t>예시</a:t>
            </a:r>
            <a:r>
              <a:rPr lang="en-US" altLang="ko-KR" dirty="0" smtClean="0">
                <a:solidFill>
                  <a:srgbClr val="C00000"/>
                </a:solidFill>
              </a:rPr>
              <a:t>)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16"/>
          <p:cNvSpPr txBox="1">
            <a:spLocks noChangeArrowheads="1"/>
          </p:cNvSpPr>
          <p:nvPr/>
        </p:nvSpPr>
        <p:spPr bwMode="auto">
          <a:xfrm>
            <a:off x="344488" y="1187624"/>
            <a:ext cx="614362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목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차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 algn="ctr">
              <a:lnSpc>
                <a:spcPct val="200000"/>
              </a:lnSpc>
              <a:buFontTx/>
              <a:buAutoNum type="arabicPeriod"/>
              <a:defRPr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자기주도형 학습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&amp; Self-Leadership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프로그램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개요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indent="-514350" algn="ctr">
              <a:lnSpc>
                <a:spcPct val="200000"/>
              </a:lnSpc>
              <a:buFontTx/>
              <a:buAutoNum type="arabicPeriod"/>
              <a:defRPr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자기주도형 학습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&amp; Self-Leadership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교육과정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indent="-514350" algn="ctr">
              <a:lnSpc>
                <a:spcPct val="200000"/>
              </a:lnSpc>
              <a:buFontTx/>
              <a:buAutoNum type="arabicPeriod"/>
              <a:defRPr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비전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꿈★은 반드시 이루어 진다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indent="-514350" algn="ctr">
              <a:lnSpc>
                <a:spcPct val="200000"/>
              </a:lnSpc>
              <a:defRPr/>
            </a:pP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 algn="ctr">
              <a:lnSpc>
                <a:spcPct val="200000"/>
              </a:lnSpc>
              <a:buFontTx/>
              <a:buAutoNum type="arabicPeriod"/>
              <a:defRPr/>
            </a:pPr>
            <a:endParaRPr lang="ko-KR" altLang="en-US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9" name="그림 11" descr="무제-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8643938"/>
            <a:ext cx="10715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8840" y="4427984"/>
            <a:ext cx="3024336" cy="3908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338138" y="428625"/>
            <a:ext cx="6305550" cy="422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kern="0" dirty="0" smtClean="0">
              <a:solidFill>
                <a:srgbClr val="000000"/>
              </a:solidFill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 smtClean="0">
                <a:solidFill>
                  <a:srgbClr val="000000"/>
                </a:solidFill>
              </a:rPr>
              <a:t>Ⅱ. </a:t>
            </a:r>
            <a:r>
              <a:rPr kumimoji="0" lang="ko-KR" altLang="en-US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b="1" kern="0" dirty="0" smtClean="0">
                <a:solidFill>
                  <a:srgbClr val="000000"/>
                </a:solidFill>
              </a:rPr>
              <a:t>교육 과정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 smtClean="0">
                <a:solidFill>
                  <a:srgbClr val="000000"/>
                </a:solidFill>
              </a:rPr>
              <a:t> </a:t>
            </a:r>
            <a:endParaRPr kumimoji="0" lang="ko-KR" altLang="en-US" b="1" kern="0" dirty="0">
              <a:solidFill>
                <a:srgbClr val="0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7166" y="1071563"/>
            <a:ext cx="8429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rgbClr val="C00000"/>
                </a:solidFill>
                <a:latin typeface="+mn-ea"/>
                <a:ea typeface="+mn-ea"/>
              </a:rPr>
              <a:t>2.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자기주도형 학습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&amp; Self-Leadership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과정 </a:t>
            </a:r>
            <a:r>
              <a:rPr lang="ko-KR" altLang="en-US" sz="2000" b="1" dirty="0" smtClean="0">
                <a:solidFill>
                  <a:srgbClr val="C00000"/>
                </a:solidFill>
                <a:latin typeface="+mn-ea"/>
                <a:ea typeface="+mn-ea"/>
              </a:rPr>
              <a:t>기대효과</a:t>
            </a:r>
            <a:endParaRPr lang="ko-KR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69913" y="1714480"/>
          <a:ext cx="5788045" cy="56921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3137"/>
                <a:gridCol w="4714908"/>
              </a:tblGrid>
              <a:tr h="357190">
                <a:tc>
                  <a:txBody>
                    <a:bodyPr/>
                    <a:lstStyle/>
                    <a:p>
                      <a:pPr algn="dist" latinLnBrk="1">
                        <a:lnSpc>
                          <a:spcPct val="130000"/>
                        </a:lnSpc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21920" marR="121920" marT="34290" marB="3429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추구목표 및 기대효과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16400">
                <a:tc>
                  <a:txBody>
                    <a:bodyPr/>
                    <a:lstStyle/>
                    <a:p>
                      <a:pPr algn="dist"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학생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dist"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인생설계</a:t>
                      </a:r>
                      <a:endParaRPr lang="ko-KR" altLang="en-US" sz="15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21920" marR="121920" marT="34290" marB="3429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학생의 명확한 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VISION</a:t>
                      </a: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및 꿈 설정</a:t>
                      </a:r>
                      <a:endParaRPr lang="en-US" altLang="ko-KR" sz="1500" b="0" baseline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My Life Strategy Map </a:t>
                      </a:r>
                      <a:r>
                        <a:rPr lang="ko-KR" altLang="en-US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설계</a:t>
                      </a:r>
                      <a:endParaRPr lang="en-US" altLang="ko-KR" sz="1500" b="0" baseline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부문별</a:t>
                      </a: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500" b="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관점별</a:t>
                      </a: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ko-KR" altLang="en-US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세부 인생실행 목표설정</a:t>
                      </a:r>
                      <a:endParaRPr lang="en-US" altLang="ko-KR" sz="1500" b="0" baseline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학생의 인생 성공전략 </a:t>
                      </a: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Action plan </a:t>
                      </a:r>
                      <a:r>
                        <a:rPr lang="ko-KR" altLang="en-US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수립</a:t>
                      </a:r>
                      <a:endParaRPr lang="en-US" altLang="ko-KR" sz="1500" b="0" baseline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400">
                <a:tc>
                  <a:txBody>
                    <a:bodyPr/>
                    <a:lstStyle/>
                    <a:p>
                      <a:pPr algn="dist"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성공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dist"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마인드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dist"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제고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21920" marR="121920" marT="34290" marB="3429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새로운 인생 출발 기회로 활용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열정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자신감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긍정적 사고 고양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학생의 악습 타파 기회 활용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실행력 증진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작심 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일 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/ 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용두사미 타파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5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400">
                <a:tc>
                  <a:txBody>
                    <a:bodyPr/>
                    <a:lstStyle/>
                    <a:p>
                      <a:pPr algn="dist"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S=B&amp;A</a:t>
                      </a:r>
                    </a:p>
                    <a:p>
                      <a:pPr algn="dist"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일일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dist"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실천훈련</a:t>
                      </a:r>
                      <a:endParaRPr lang="ko-KR" altLang="en-US" sz="15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21920" marR="121920" marT="34290" marB="3429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교육 중 발표자료 녹화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녹음 저장 후 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remind</a:t>
                      </a: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lang="ko-KR" altLang="en-US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자료 활용</a:t>
                      </a:r>
                      <a:endParaRPr lang="en-US" altLang="ko-KR" sz="1500" b="0" baseline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I Can</a:t>
                      </a: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성공실천센터 교육시스템에 의한 </a:t>
                      </a:r>
                      <a:endParaRPr lang="en-US" altLang="ko-KR" sz="1500" b="0" baseline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 S=B&amp;A </a:t>
                      </a:r>
                      <a:r>
                        <a:rPr lang="ko-KR" altLang="en-US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일일 실천 훈련</a:t>
                      </a: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lang="ko-KR" altLang="en-US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적극 참여</a:t>
                      </a:r>
                      <a:endParaRPr lang="ko-KR" altLang="en-US" sz="15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304">
                <a:tc>
                  <a:txBody>
                    <a:bodyPr/>
                    <a:lstStyle/>
                    <a:p>
                      <a:pPr algn="dist"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기타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dist"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교육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dist"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endParaRPr lang="ko-KR" altLang="en-US" sz="15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21920" marR="121920" marT="34290" marB="3429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대한민국을 이끌어갈 미래 주역으로서의 역할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500" b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성공리더학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코치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500" b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멘토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참여 기회 확보 </a:t>
                      </a:r>
                      <a:endParaRPr lang="en-US" altLang="ko-KR" sz="15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  (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교사 및 학부모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M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전략시스템의 </a:t>
                      </a:r>
                      <a:r>
                        <a:rPr lang="ko-KR" altLang="en-US" sz="1500" b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성공리더학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 및 각종 교육사업 강사</a:t>
                      </a: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5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참여기회 확보 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교사 및 학부모</a:t>
                      </a:r>
                      <a:r>
                        <a:rPr lang="en-US" altLang="ko-KR" sz="1500" b="0" dirty="0" smtClean="0"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338138" y="428625"/>
            <a:ext cx="6305550" cy="422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kern="0" dirty="0" smtClean="0">
              <a:solidFill>
                <a:srgbClr val="000000"/>
              </a:solidFill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 smtClean="0">
                <a:solidFill>
                  <a:srgbClr val="000000"/>
                </a:solidFill>
              </a:rPr>
              <a:t>Ⅱ</a:t>
            </a:r>
            <a:r>
              <a:rPr kumimoji="0" lang="en-US" altLang="ko-KR" b="1" kern="0" dirty="0">
                <a:solidFill>
                  <a:srgbClr val="000000"/>
                </a:solidFill>
              </a:rPr>
              <a:t>. </a:t>
            </a:r>
            <a:r>
              <a:rPr kumimoji="0" lang="ko-KR" altLang="en-US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b="1" kern="0" dirty="0" smtClean="0">
                <a:solidFill>
                  <a:srgbClr val="000000"/>
                </a:solidFill>
              </a:rPr>
              <a:t>교육 과정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kern="0" dirty="0">
              <a:solidFill>
                <a:srgbClr val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8625" y="1071539"/>
            <a:ext cx="6143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  <a:defRPr/>
            </a:pPr>
            <a:r>
              <a:rPr lang="ko-KR" altLang="en-US" dirty="0" smtClean="0">
                <a:solidFill>
                  <a:srgbClr val="C00000"/>
                </a:solidFill>
              </a:rPr>
              <a:t>자기주도형 학습 </a:t>
            </a:r>
            <a:r>
              <a:rPr lang="en-US" altLang="ko-KR" dirty="0" smtClean="0">
                <a:solidFill>
                  <a:srgbClr val="C00000"/>
                </a:solidFill>
              </a:rPr>
              <a:t>&amp;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Self-Leadership </a:t>
            </a:r>
            <a:r>
              <a:rPr lang="ko-KR" altLang="en-US" dirty="0" smtClean="0">
                <a:solidFill>
                  <a:srgbClr val="C00000"/>
                </a:solidFill>
              </a:rPr>
              <a:t>과정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342900" indent="-342900">
              <a:defRPr/>
            </a:pPr>
            <a: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  <a:t>    </a:t>
            </a:r>
            <a:r>
              <a:rPr lang="ko-KR" altLang="en-US" dirty="0" smtClean="0">
                <a:solidFill>
                  <a:srgbClr val="C00000"/>
                </a:solidFill>
                <a:latin typeface="+mn-ea"/>
                <a:ea typeface="+mn-ea"/>
              </a:rPr>
              <a:t>교육 </a:t>
            </a:r>
            <a:r>
              <a:rPr lang="ko-KR" altLang="en-US" dirty="0">
                <a:solidFill>
                  <a:srgbClr val="C00000"/>
                </a:solidFill>
                <a:latin typeface="+mn-ea"/>
                <a:ea typeface="+mn-ea"/>
              </a:rPr>
              <a:t>스케치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28625" y="1928794"/>
            <a:ext cx="6000750" cy="4000528"/>
          </a:xfrm>
          <a:prstGeom prst="roundRect">
            <a:avLst>
              <a:gd name="adj" fmla="val 69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43" name="Picture 3" descr="C:\Documents and Settings\Administrator\바탕 화면\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80" y="2000232"/>
            <a:ext cx="5715040" cy="4000528"/>
          </a:xfrm>
          <a:prstGeom prst="rect">
            <a:avLst/>
          </a:prstGeom>
          <a:noFill/>
          <a:ln w="25400" cap="rnd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338138" y="428625"/>
            <a:ext cx="6305550" cy="422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kern="0" dirty="0" smtClean="0">
              <a:solidFill>
                <a:srgbClr val="000000"/>
              </a:solidFill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 smtClean="0">
                <a:solidFill>
                  <a:srgbClr val="000000"/>
                </a:solidFill>
              </a:rPr>
              <a:t>Ⅱ. </a:t>
            </a:r>
            <a:r>
              <a:rPr kumimoji="0" lang="ko-KR" altLang="en-US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b="1" kern="0" dirty="0" smtClean="0">
                <a:solidFill>
                  <a:srgbClr val="000000"/>
                </a:solidFill>
              </a:rPr>
              <a:t>교육 과정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 smtClean="0">
                <a:solidFill>
                  <a:srgbClr val="000000"/>
                </a:solidFill>
              </a:rPr>
              <a:t> </a:t>
            </a:r>
            <a:endParaRPr kumimoji="0" lang="ko-KR" altLang="en-US" b="1" kern="0" dirty="0">
              <a:solidFill>
                <a:srgbClr val="0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5" y="1000100"/>
            <a:ext cx="5786457" cy="3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2"/>
                </a:solidFill>
                <a:latin typeface="+mn-ea"/>
                <a:ea typeface="+mn-ea"/>
              </a:rPr>
              <a:t>4. </a:t>
            </a:r>
            <a:r>
              <a:rPr lang="ko-KR" altLang="en-US" b="1" dirty="0">
                <a:solidFill>
                  <a:schemeClr val="accent2"/>
                </a:solidFill>
                <a:latin typeface="+mn-ea"/>
                <a:ea typeface="+mn-ea"/>
              </a:rPr>
              <a:t>성공으로 가는 지름길</a:t>
            </a:r>
            <a:r>
              <a:rPr lang="en-US" altLang="ko-KR" b="1" dirty="0">
                <a:solidFill>
                  <a:schemeClr val="accent2"/>
                </a:solidFill>
                <a:latin typeface="+mn-ea"/>
                <a:ea typeface="+mn-ea"/>
              </a:rPr>
              <a:t>, S=B&amp;A </a:t>
            </a:r>
            <a:r>
              <a:rPr lang="ko-KR" altLang="en-US" b="1" dirty="0" err="1" smtClean="0">
                <a:solidFill>
                  <a:schemeClr val="accent2"/>
                </a:solidFill>
                <a:latin typeface="+mn-ea"/>
                <a:ea typeface="+mn-ea"/>
              </a:rPr>
              <a:t>일일실천훈련</a:t>
            </a:r>
            <a:r>
              <a:rPr lang="en-US" altLang="ko-KR" b="1" dirty="0" smtClean="0">
                <a:solidFill>
                  <a:schemeClr val="accent2"/>
                </a:solidFill>
                <a:latin typeface="+mn-ea"/>
                <a:ea typeface="+mn-ea"/>
              </a:rPr>
              <a:t>(</a:t>
            </a:r>
            <a:r>
              <a:rPr lang="ko-KR" altLang="en-US" b="1" dirty="0" smtClean="0">
                <a:solidFill>
                  <a:schemeClr val="accent2"/>
                </a:solidFill>
                <a:latin typeface="+mn-ea"/>
                <a:ea typeface="+mn-ea"/>
              </a:rPr>
              <a:t>사례</a:t>
            </a:r>
            <a:r>
              <a:rPr lang="en-US" altLang="ko-KR" b="1" dirty="0" smtClean="0">
                <a:solidFill>
                  <a:schemeClr val="accent2"/>
                </a:solidFill>
                <a:latin typeface="+mn-ea"/>
                <a:ea typeface="+mn-ea"/>
              </a:rPr>
              <a:t>)</a:t>
            </a:r>
            <a:endParaRPr lang="ko-KR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28625" y="1643042"/>
            <a:ext cx="6000750" cy="3500434"/>
          </a:xfrm>
          <a:prstGeom prst="roundRect">
            <a:avLst>
              <a:gd name="adj" fmla="val 69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44" name="Picture 4" descr="C:\Documents and Settings\Administrator\바탕 화면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80" y="1714479"/>
            <a:ext cx="2928958" cy="3214710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istrator\바탕 화면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714479"/>
            <a:ext cx="2714645" cy="3071834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428604" y="5214970"/>
            <a:ext cx="6000750" cy="3500434"/>
          </a:xfrm>
          <a:prstGeom prst="roundRect">
            <a:avLst>
              <a:gd name="adj" fmla="val 69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7890" name="Picture 2" descr="C:\Documents and Settings\Administrator\바탕 화면\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8" y="5286380"/>
            <a:ext cx="2810616" cy="3071834"/>
          </a:xfrm>
          <a:prstGeom prst="rect">
            <a:avLst/>
          </a:prstGeom>
          <a:noFill/>
        </p:spPr>
      </p:pic>
      <p:pic>
        <p:nvPicPr>
          <p:cNvPr id="37891" name="Picture 3" descr="C:\Documents and Settings\Administrator\바탕 화면\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6" y="5286380"/>
            <a:ext cx="271840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16"/>
          <p:cNvSpPr txBox="1">
            <a:spLocks noChangeArrowheads="1"/>
          </p:cNvSpPr>
          <p:nvPr/>
        </p:nvSpPr>
        <p:spPr bwMode="auto">
          <a:xfrm>
            <a:off x="344488" y="1714500"/>
            <a:ext cx="61436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3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부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비전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꿈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★은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반드시 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이루어진다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!!</a:t>
            </a:r>
          </a:p>
          <a:p>
            <a:pPr algn="ctr">
              <a:lnSpc>
                <a:spcPct val="200000"/>
              </a:lnSpc>
            </a:pP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39" name="그림 11" descr="무제-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8643938"/>
            <a:ext cx="10715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760" y="4932040"/>
            <a:ext cx="460851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9" y="1285875"/>
            <a:ext cx="59293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  <a:ea typeface="+mn-ea"/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  <a:latin typeface="+mn-ea"/>
                <a:ea typeface="+mn-ea"/>
              </a:rPr>
              <a:t>VISION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  <a:ea typeface="+mn-ea"/>
              </a:rPr>
              <a:t>의 기본요건</a:t>
            </a:r>
            <a:endParaRPr lang="en-US" altLang="ko-KR" sz="12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lvl="1">
              <a:lnSpc>
                <a:spcPct val="250000"/>
              </a:lnSpc>
              <a:buFontTx/>
              <a:buChar char="-"/>
              <a:defRPr/>
            </a:pPr>
            <a:r>
              <a:rPr lang="ko-KR" altLang="en-US" sz="1200" b="1" dirty="0" smtClean="0">
                <a:latin typeface="+mn-ea"/>
                <a:ea typeface="+mn-ea"/>
              </a:rPr>
              <a:t> 내 </a:t>
            </a:r>
            <a:r>
              <a:rPr lang="ko-KR" altLang="en-US" sz="1200" b="1" dirty="0">
                <a:latin typeface="+mn-ea"/>
                <a:ea typeface="+mn-ea"/>
              </a:rPr>
              <a:t>인생의 </a:t>
            </a:r>
            <a:r>
              <a:rPr lang="ko-KR" altLang="en-US" sz="1200" b="1" dirty="0" smtClean="0">
                <a:latin typeface="+mn-ea"/>
                <a:ea typeface="+mn-ea"/>
              </a:rPr>
              <a:t>나침반</a:t>
            </a:r>
            <a:endParaRPr lang="en-US" altLang="ko-KR" sz="1200" b="1" dirty="0" smtClean="0">
              <a:latin typeface="+mn-ea"/>
              <a:ea typeface="+mn-ea"/>
            </a:endParaRPr>
          </a:p>
          <a:p>
            <a:pPr lvl="1">
              <a:lnSpc>
                <a:spcPct val="25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- </a:t>
            </a:r>
            <a:r>
              <a:rPr lang="ko-KR" altLang="en-US" sz="1200" b="1" dirty="0">
                <a:latin typeface="+mn-ea"/>
                <a:ea typeface="+mn-ea"/>
              </a:rPr>
              <a:t>명확성</a:t>
            </a:r>
            <a:endParaRPr lang="en-US" altLang="ko-KR" sz="1200" b="1" dirty="0">
              <a:latin typeface="+mn-ea"/>
              <a:ea typeface="+mn-ea"/>
            </a:endParaRPr>
          </a:p>
          <a:p>
            <a:pPr lvl="1">
              <a:lnSpc>
                <a:spcPct val="250000"/>
              </a:lnSpc>
              <a:defRPr/>
            </a:pPr>
            <a:r>
              <a:rPr lang="en-US" altLang="ko-KR" sz="1200" b="1" dirty="0">
                <a:latin typeface="+mn-ea"/>
                <a:ea typeface="+mn-ea"/>
              </a:rPr>
              <a:t>-</a:t>
            </a:r>
            <a:r>
              <a:rPr lang="ko-KR" altLang="en-US" sz="1200" b="1" dirty="0">
                <a:latin typeface="+mn-ea"/>
                <a:ea typeface="+mn-ea"/>
              </a:rPr>
              <a:t> 내가 좋아하는 일</a:t>
            </a:r>
            <a:r>
              <a:rPr lang="en-US" altLang="ko-KR" sz="1200" b="1" dirty="0">
                <a:latin typeface="+mn-ea"/>
                <a:ea typeface="+mn-ea"/>
              </a:rPr>
              <a:t>, </a:t>
            </a:r>
            <a:r>
              <a:rPr lang="ko-KR" altLang="en-US" sz="1200" b="1" dirty="0">
                <a:latin typeface="+mn-ea"/>
                <a:ea typeface="+mn-ea"/>
              </a:rPr>
              <a:t>이 세상에 태어나 반드시 이루어야 할 사명 및 역할</a:t>
            </a:r>
            <a:endParaRPr lang="en-US" altLang="ko-KR" sz="1200" b="1" dirty="0">
              <a:latin typeface="+mn-ea"/>
              <a:ea typeface="+mn-ea"/>
            </a:endParaRPr>
          </a:p>
          <a:p>
            <a:pPr>
              <a:lnSpc>
                <a:spcPct val="250000"/>
              </a:lnSpc>
              <a:buFont typeface="Arial" pitchFamily="34" charset="0"/>
              <a:buChar char="•"/>
              <a:defRPr/>
            </a:pPr>
            <a:r>
              <a:rPr lang="en-US" altLang="ko-KR" sz="1200" b="1" dirty="0">
                <a:latin typeface="+mn-ea"/>
                <a:ea typeface="+mn-ea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  <a:ea typeface="+mn-ea"/>
              </a:rPr>
              <a:t>꿈★실현 </a:t>
            </a:r>
            <a:r>
              <a:rPr lang="ko-KR" altLang="en-US" sz="1200" b="1" dirty="0" err="1">
                <a:solidFill>
                  <a:srgbClr val="0070C0"/>
                </a:solidFill>
                <a:latin typeface="+mn-ea"/>
                <a:ea typeface="+mn-ea"/>
              </a:rPr>
              <a:t>설계법</a:t>
            </a:r>
            <a:endParaRPr lang="en-US" altLang="ko-KR" sz="12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lvl="1">
              <a:lnSpc>
                <a:spcPct val="250000"/>
              </a:lnSpc>
              <a:buFontTx/>
              <a:buChar char="-"/>
              <a:defRPr/>
            </a:pPr>
            <a:r>
              <a:rPr lang="ko-KR" altLang="en-US" sz="1200" b="1" dirty="0">
                <a:latin typeface="+mn-ea"/>
                <a:ea typeface="+mn-ea"/>
              </a:rPr>
              <a:t> 언제까지</a:t>
            </a:r>
            <a:r>
              <a:rPr lang="en-US" altLang="ko-KR" sz="1200" b="1" dirty="0">
                <a:latin typeface="+mn-ea"/>
                <a:ea typeface="+mn-ea"/>
              </a:rPr>
              <a:t>, </a:t>
            </a:r>
            <a:r>
              <a:rPr lang="ko-KR" altLang="en-US" sz="1200" b="1" dirty="0">
                <a:latin typeface="+mn-ea"/>
                <a:ea typeface="+mn-ea"/>
              </a:rPr>
              <a:t>어떤 구체적인 꿈을 이룰 것인가</a:t>
            </a:r>
            <a:r>
              <a:rPr lang="en-US" altLang="ko-KR" sz="1200" b="1" dirty="0">
                <a:latin typeface="+mn-ea"/>
                <a:ea typeface="+mn-ea"/>
              </a:rPr>
              <a:t>?</a:t>
            </a:r>
          </a:p>
          <a:p>
            <a:pPr lvl="1">
              <a:lnSpc>
                <a:spcPct val="250000"/>
              </a:lnSpc>
              <a:defRPr/>
            </a:pPr>
            <a:r>
              <a:rPr lang="en-US" altLang="ko-KR" sz="1200" b="1" dirty="0">
                <a:latin typeface="+mn-ea"/>
                <a:ea typeface="+mn-ea"/>
              </a:rPr>
              <a:t>  ( </a:t>
            </a:r>
            <a:r>
              <a:rPr lang="ko-KR" altLang="en-US" sz="1200" b="1" dirty="0">
                <a:latin typeface="+mn-ea"/>
                <a:ea typeface="+mn-ea"/>
              </a:rPr>
              <a:t>예 </a:t>
            </a:r>
            <a:r>
              <a:rPr lang="en-US" altLang="ko-KR" sz="1200" b="1" dirty="0">
                <a:latin typeface="+mn-ea"/>
                <a:ea typeface="+mn-ea"/>
              </a:rPr>
              <a:t>: 2015</a:t>
            </a:r>
            <a:r>
              <a:rPr lang="ko-KR" altLang="en-US" sz="1200" b="1" dirty="0">
                <a:latin typeface="+mn-ea"/>
                <a:ea typeface="+mn-ea"/>
              </a:rPr>
              <a:t>년 </a:t>
            </a:r>
            <a:r>
              <a:rPr lang="en-US" altLang="ko-KR" sz="1200" b="1" dirty="0" err="1" smtClean="0">
                <a:latin typeface="+mn-ea"/>
                <a:ea typeface="+mn-ea"/>
              </a:rPr>
              <a:t>oo</a:t>
            </a:r>
            <a:r>
              <a:rPr lang="ko-KR" altLang="en-US" sz="1200" b="1" dirty="0" smtClean="0">
                <a:latin typeface="+mn-ea"/>
                <a:ea typeface="+mn-ea"/>
              </a:rPr>
              <a:t>대학교 </a:t>
            </a:r>
            <a:r>
              <a:rPr lang="ko-KR" altLang="en-US" sz="1200" b="1" dirty="0">
                <a:latin typeface="+mn-ea"/>
                <a:ea typeface="+mn-ea"/>
              </a:rPr>
              <a:t>합격</a:t>
            </a:r>
            <a:r>
              <a:rPr lang="en-US" altLang="ko-KR" sz="1200" b="1" dirty="0">
                <a:latin typeface="+mn-ea"/>
                <a:ea typeface="+mn-ea"/>
              </a:rPr>
              <a:t>)</a:t>
            </a:r>
          </a:p>
          <a:p>
            <a:pPr lvl="1">
              <a:lnSpc>
                <a:spcPct val="250000"/>
              </a:lnSpc>
              <a:buFontTx/>
              <a:buChar char="-"/>
              <a:defRPr/>
            </a:pPr>
            <a:r>
              <a:rPr lang="ko-KR" altLang="en-US" sz="1200" b="1" dirty="0">
                <a:latin typeface="+mn-ea"/>
                <a:ea typeface="+mn-ea"/>
              </a:rPr>
              <a:t> 사진</a:t>
            </a:r>
            <a:r>
              <a:rPr lang="en-US" altLang="ko-KR" sz="1200" b="1" dirty="0">
                <a:latin typeface="+mn-ea"/>
                <a:ea typeface="+mn-ea"/>
              </a:rPr>
              <a:t>, </a:t>
            </a:r>
            <a:r>
              <a:rPr lang="ko-KR" altLang="en-US" sz="1200" b="1" dirty="0">
                <a:latin typeface="+mn-ea"/>
                <a:ea typeface="+mn-ea"/>
              </a:rPr>
              <a:t>동영상</a:t>
            </a:r>
            <a:r>
              <a:rPr lang="en-US" altLang="ko-KR" sz="1200" b="1" dirty="0">
                <a:latin typeface="+mn-ea"/>
                <a:ea typeface="+mn-ea"/>
              </a:rPr>
              <a:t>, </a:t>
            </a:r>
            <a:r>
              <a:rPr lang="ko-KR" altLang="en-US" sz="1200" b="1" dirty="0">
                <a:latin typeface="+mn-ea"/>
                <a:ea typeface="+mn-ea"/>
              </a:rPr>
              <a:t>현장답사 등을 통한 생생한 꿈 설계 및 연출</a:t>
            </a:r>
            <a:endParaRPr lang="en-US" altLang="ko-KR" sz="1200" b="1" dirty="0">
              <a:latin typeface="+mn-ea"/>
              <a:ea typeface="+mn-ea"/>
            </a:endParaRPr>
          </a:p>
        </p:txBody>
      </p:sp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338138" y="428625"/>
            <a:ext cx="4376737" cy="422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srgbClr val="000000"/>
                </a:solidFill>
              </a:rPr>
              <a:t>Ⅲ. </a:t>
            </a:r>
            <a:r>
              <a:rPr kumimoji="0" lang="ko-KR" altLang="en-US" b="1" kern="0" dirty="0">
                <a:solidFill>
                  <a:srgbClr val="000000"/>
                </a:solidFill>
              </a:rPr>
              <a:t>비전 </a:t>
            </a:r>
            <a:r>
              <a:rPr kumimoji="0" lang="en-US" altLang="ko-KR" b="1" kern="0" dirty="0">
                <a:solidFill>
                  <a:srgbClr val="000000"/>
                </a:solidFill>
              </a:rPr>
              <a:t>&amp; </a:t>
            </a:r>
            <a:r>
              <a:rPr kumimoji="0" lang="ko-KR" altLang="en-US" b="1" kern="0" dirty="0">
                <a:solidFill>
                  <a:srgbClr val="000000"/>
                </a:solidFill>
              </a:rPr>
              <a:t>꿈★은 반드시 이루어진다</a:t>
            </a:r>
            <a:r>
              <a:rPr kumimoji="0" lang="en-US" altLang="ko-KR" b="1" kern="0" dirty="0">
                <a:solidFill>
                  <a:srgbClr val="000000"/>
                </a:solidFill>
              </a:rPr>
              <a:t>!!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008063"/>
            <a:ext cx="5929313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500" b="1" dirty="0">
                <a:solidFill>
                  <a:schemeClr val="accent2"/>
                </a:solidFill>
                <a:latin typeface="+mn-ea"/>
                <a:ea typeface="+mn-ea"/>
              </a:rPr>
              <a:t>1. </a:t>
            </a:r>
            <a:r>
              <a:rPr lang="ko-KR" altLang="en-US" sz="1500" b="1" dirty="0">
                <a:solidFill>
                  <a:schemeClr val="accent2"/>
                </a:solidFill>
                <a:latin typeface="+mn-ea"/>
                <a:ea typeface="+mn-ea"/>
              </a:rPr>
              <a:t>실현 가능성이 높은 비전과 꿈의 기본요건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28625" y="5214938"/>
            <a:ext cx="8358188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500" b="1" dirty="0">
                <a:solidFill>
                  <a:schemeClr val="accent2"/>
                </a:solidFill>
                <a:latin typeface="+mn-ea"/>
                <a:ea typeface="+mn-ea"/>
              </a:rPr>
              <a:t>2. S=B&amp;A </a:t>
            </a:r>
            <a:r>
              <a:rPr lang="ko-KR" altLang="en-US" sz="1500" b="1" dirty="0">
                <a:solidFill>
                  <a:schemeClr val="accent2"/>
                </a:solidFill>
                <a:latin typeface="+mn-ea"/>
                <a:ea typeface="+mn-ea"/>
              </a:rPr>
              <a:t>실행을 통한 꿈★</a:t>
            </a:r>
            <a:r>
              <a:rPr lang="ko-KR" altLang="en-US" sz="1500" b="1" dirty="0" err="1">
                <a:solidFill>
                  <a:schemeClr val="accent2"/>
                </a:solidFill>
                <a:latin typeface="+mn-ea"/>
                <a:ea typeface="+mn-ea"/>
              </a:rPr>
              <a:t>실현법</a:t>
            </a:r>
            <a:endParaRPr lang="ko-KR" altLang="en-US" sz="15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7" y="5630863"/>
            <a:ext cx="58578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defRPr/>
            </a:pPr>
            <a:r>
              <a:rPr lang="en-US" altLang="ko-KR" sz="12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2-1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사진 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B&amp;A</a:t>
            </a:r>
            <a:r>
              <a:rPr lang="ko-KR" altLang="en-US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하기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소망하는 것의 사진을 구하라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사진을 항상 갖고 다닌다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사진을 들여다 보면서 소망하는 것을 이미 얻은 것 </a:t>
            </a:r>
            <a:r>
              <a:rPr lang="ko-KR" altLang="en-US" sz="12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처럼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느껴라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기필코 손에 넣겠다고 다짐하라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매일 그렇게 하라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그러면 예정보다 빨리 소망하는 것을 얻게 되고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언젠가 사진에 찍힌 것을 반드시 얻게 된다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12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338138" y="428625"/>
            <a:ext cx="4376737" cy="422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srgbClr val="000000"/>
                </a:solidFill>
              </a:rPr>
              <a:t>Ⅲ. </a:t>
            </a:r>
            <a:r>
              <a:rPr kumimoji="0" lang="ko-KR" altLang="en-US" b="1" kern="0" dirty="0">
                <a:solidFill>
                  <a:srgbClr val="000000"/>
                </a:solidFill>
              </a:rPr>
              <a:t>꿈★은 반드시 이루어진다</a:t>
            </a:r>
            <a:r>
              <a:rPr kumimoji="0" lang="en-US" altLang="ko-KR" b="1" kern="0" dirty="0">
                <a:solidFill>
                  <a:srgbClr val="000000"/>
                </a:solidFill>
              </a:rPr>
              <a:t>!!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28625" y="1000125"/>
            <a:ext cx="8358188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500" b="1" dirty="0">
                <a:solidFill>
                  <a:schemeClr val="accent2"/>
                </a:solidFill>
                <a:latin typeface="+mn-ea"/>
                <a:ea typeface="+mn-ea"/>
              </a:rPr>
              <a:t>2. S=B&amp;A </a:t>
            </a:r>
            <a:r>
              <a:rPr lang="ko-KR" altLang="en-US" sz="1500" b="1" dirty="0">
                <a:solidFill>
                  <a:schemeClr val="accent2"/>
                </a:solidFill>
                <a:latin typeface="+mn-ea"/>
                <a:ea typeface="+mn-ea"/>
              </a:rPr>
              <a:t>실행을 통한 꿈★</a:t>
            </a:r>
            <a:r>
              <a:rPr lang="ko-KR" altLang="en-US" sz="1500" b="1" dirty="0" err="1">
                <a:solidFill>
                  <a:schemeClr val="accent2"/>
                </a:solidFill>
                <a:latin typeface="+mn-ea"/>
                <a:ea typeface="+mn-ea"/>
              </a:rPr>
              <a:t>실현법</a:t>
            </a:r>
            <a:r>
              <a:rPr lang="ko-KR" altLang="en-US" sz="15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r>
              <a:rPr lang="en-US" altLang="ko-KR" sz="1500" b="1" dirty="0">
                <a:solidFill>
                  <a:schemeClr val="accent2"/>
                </a:solidFill>
                <a:latin typeface="+mn-ea"/>
                <a:ea typeface="+mn-ea"/>
              </a:rPr>
              <a:t>(</a:t>
            </a:r>
            <a:r>
              <a:rPr lang="ko-KR" altLang="en-US" sz="1500" b="1" dirty="0">
                <a:solidFill>
                  <a:schemeClr val="accent2"/>
                </a:solidFill>
                <a:latin typeface="+mn-ea"/>
                <a:ea typeface="+mn-ea"/>
              </a:rPr>
              <a:t>계속</a:t>
            </a:r>
            <a:r>
              <a:rPr lang="en-US" altLang="ko-KR" sz="1500" b="1" dirty="0">
                <a:solidFill>
                  <a:schemeClr val="accent2"/>
                </a:solidFill>
                <a:latin typeface="+mn-ea"/>
                <a:ea typeface="+mn-ea"/>
              </a:rPr>
              <a:t>)</a:t>
            </a:r>
            <a:endParaRPr lang="ko-KR" altLang="en-US" sz="15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571479" y="1287463"/>
            <a:ext cx="5929333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2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2-2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동영상 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B&amp;A </a:t>
            </a:r>
            <a:r>
              <a:rPr lang="ko-KR" altLang="en-US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기법</a:t>
            </a:r>
            <a:r>
              <a:rPr lang="ko-KR" altLang="en-US" sz="16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동영상으로 촬영하여 핸드폰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PC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등에 저장한다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매일매일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수시로 보며 생생하게 그린다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 꿈이 이루어졌다고 굳게 믿는다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endParaRPr lang="en-US" altLang="ko-KR" sz="8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2-3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현장방문 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B&amp;A </a:t>
            </a:r>
            <a:r>
              <a:rPr lang="ko-KR" altLang="en-US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기법 </a:t>
            </a:r>
          </a:p>
          <a:p>
            <a:pPr marL="342900" indent="-342900">
              <a:lnSpc>
                <a:spcPct val="150000"/>
              </a:lnSpc>
            </a:pP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꿈과 관련된 장소에 찾아가라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 장소에 머물면서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꿈이 이루어진 모습을 강렬하게 상상하라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 곳에 지속적으로 찾아가서 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B&amp;A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하라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꿈이 현실이 될 때까지</a:t>
            </a:r>
            <a:endParaRPr lang="en-US" altLang="ko-KR" sz="12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50000"/>
              </a:lnSpc>
            </a:pPr>
            <a:endParaRPr lang="en-US" altLang="ko-KR" sz="8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2-4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 err="1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소리내어</a:t>
            </a:r>
            <a:r>
              <a:rPr lang="ko-KR" altLang="en-US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B&amp;A </a:t>
            </a:r>
            <a:r>
              <a:rPr lang="ko-KR" altLang="en-US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하기 </a:t>
            </a:r>
          </a:p>
          <a:p>
            <a:pPr marL="342900" indent="-342900">
              <a:lnSpc>
                <a:spcPct val="150000"/>
              </a:lnSpc>
            </a:pP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소망이 이루어진 모습을 생생하게 꿈꾼다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꿈꾼 내용을 말로 표현한다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꿈이 이루어진 모습을 실제로 보고 있는 것처럼 상세하게 표현한다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말의 여운이 가시기 전에 다시 한번 생생하게 꿈꾼다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매일 아침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저녁 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분 이상 앞의 과정을 반복한다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이런 유형 </a:t>
            </a:r>
            <a:r>
              <a:rPr lang="ko-KR" altLang="en-US" sz="12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실천자로부터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배울 수 있는 두 가지는 확신의 힘과 성공을 확신하는 사람의 자세다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endParaRPr lang="en-US" altLang="ko-KR" sz="8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2-5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글로 적고 읽는다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클린턴 대통령은 대통령의 꿈을 </a:t>
            </a:r>
            <a:r>
              <a:rPr lang="ko-KR" altLang="en-US" sz="12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소리내어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B&amp;A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하기를 초등학교 때부터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사진으로 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B&amp;A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하기를  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세 때부터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글로 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B&amp;A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하기를 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세 때 실천하여 성공한 대표적 케이스다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endParaRPr lang="en-US" altLang="ko-KR" sz="8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2-6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기타 </a:t>
            </a:r>
            <a:r>
              <a: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B&amp;A </a:t>
            </a:r>
            <a:r>
              <a:rPr lang="ko-KR" altLang="en-US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기법 </a:t>
            </a:r>
          </a:p>
          <a:p>
            <a:pPr marL="342900" indent="-342900">
              <a:lnSpc>
                <a:spcPct val="150000"/>
              </a:lnSpc>
            </a:pP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정신의 영화관에서 상상한다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rPr>
              <a:t>• 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파티 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B&amp;A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기법 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매년 각자의 꿈이 실현되었다고 믿고 축하파티를 한다</a:t>
            </a:r>
            <a:r>
              <a: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338138" y="428625"/>
            <a:ext cx="4376737" cy="422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srgbClr val="000000"/>
                </a:solidFill>
              </a:rPr>
              <a:t>Ⅲ. </a:t>
            </a:r>
            <a:r>
              <a:rPr kumimoji="0" lang="ko-KR" altLang="en-US" b="1" kern="0" dirty="0">
                <a:solidFill>
                  <a:srgbClr val="000000"/>
                </a:solidFill>
              </a:rPr>
              <a:t>꿈★은 반드시 이루어진다</a:t>
            </a:r>
            <a:r>
              <a:rPr kumimoji="0" lang="en-US" altLang="ko-KR" b="1" kern="0" dirty="0">
                <a:solidFill>
                  <a:srgbClr val="000000"/>
                </a:solidFill>
              </a:rPr>
              <a:t>!!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28625" y="1000125"/>
            <a:ext cx="8358188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500" b="1" dirty="0">
                <a:solidFill>
                  <a:schemeClr val="accent2"/>
                </a:solidFill>
                <a:latin typeface="+mn-ea"/>
                <a:ea typeface="+mn-ea"/>
              </a:rPr>
              <a:t>3. I Can do it ! </a:t>
            </a:r>
            <a:r>
              <a:rPr lang="en-US" altLang="ko-KR" sz="1500" b="1" dirty="0" smtClean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r>
              <a:rPr lang="ko-KR" altLang="en-US" sz="1500" b="1" dirty="0" smtClean="0">
                <a:solidFill>
                  <a:schemeClr val="accent2"/>
                </a:solidFill>
                <a:latin typeface="+mn-ea"/>
                <a:ea typeface="+mn-ea"/>
              </a:rPr>
              <a:t>할 </a:t>
            </a:r>
            <a:r>
              <a:rPr lang="ko-KR" altLang="en-US" sz="1500" b="1" dirty="0">
                <a:solidFill>
                  <a:schemeClr val="accent2"/>
                </a:solidFill>
                <a:latin typeface="+mn-ea"/>
                <a:ea typeface="+mn-ea"/>
              </a:rPr>
              <a:t>수 </a:t>
            </a:r>
            <a:r>
              <a:rPr lang="ko-KR" altLang="en-US" sz="1500" b="1" dirty="0" smtClean="0">
                <a:solidFill>
                  <a:schemeClr val="accent2"/>
                </a:solidFill>
                <a:latin typeface="+mn-ea"/>
                <a:ea typeface="+mn-ea"/>
              </a:rPr>
              <a:t>있다</a:t>
            </a:r>
            <a:r>
              <a:rPr lang="en-US" altLang="ko-KR" sz="1500" b="1" dirty="0" smtClean="0">
                <a:solidFill>
                  <a:schemeClr val="accent2"/>
                </a:solidFill>
                <a:latin typeface="+mn-ea"/>
                <a:ea typeface="+mn-ea"/>
              </a:rPr>
              <a:t>!</a:t>
            </a:r>
            <a:endParaRPr lang="ko-KR" altLang="en-US" sz="15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80" y="1357290"/>
            <a:ext cx="5643603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  <a:defRPr/>
            </a:pPr>
            <a:r>
              <a:rPr lang="en-US" altLang="ko-KR" sz="1200" b="1" dirty="0">
                <a:latin typeface="+mn-ea"/>
                <a:ea typeface="+mn-ea"/>
              </a:rPr>
              <a:t> </a:t>
            </a:r>
            <a:r>
              <a:rPr lang="ko-KR" altLang="en-US" sz="1200" b="1" dirty="0">
                <a:latin typeface="+mn-ea"/>
                <a:ea typeface="+mn-ea"/>
              </a:rPr>
              <a:t>성공이 가장 쉽다</a:t>
            </a:r>
            <a:r>
              <a:rPr lang="en-US" altLang="ko-KR" sz="1200" b="1" dirty="0">
                <a:latin typeface="+mn-ea"/>
                <a:ea typeface="+mn-ea"/>
              </a:rPr>
              <a:t>.</a:t>
            </a:r>
          </a:p>
          <a:p>
            <a:pPr>
              <a:lnSpc>
                <a:spcPct val="250000"/>
              </a:lnSpc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  </a:t>
            </a:r>
            <a:r>
              <a:rPr lang="ko-KR" altLang="en-US" sz="1200" b="1" dirty="0" smtClean="0">
                <a:latin typeface="+mn-ea"/>
                <a:ea typeface="+mn-ea"/>
              </a:rPr>
              <a:t>나만 </a:t>
            </a:r>
            <a:r>
              <a:rPr lang="ko-KR" altLang="en-US" sz="1200" b="1" dirty="0">
                <a:latin typeface="+mn-ea"/>
                <a:ea typeface="+mn-ea"/>
              </a:rPr>
              <a:t>잘 하면 </a:t>
            </a:r>
            <a:r>
              <a:rPr lang="ko-KR" altLang="en-US" sz="1200" b="1" dirty="0" smtClean="0">
                <a:latin typeface="+mn-ea"/>
                <a:ea typeface="+mn-ea"/>
              </a:rPr>
              <a:t>되니까</a:t>
            </a:r>
            <a:r>
              <a:rPr lang="en-US" altLang="ko-KR" sz="1200" b="1" dirty="0" smtClean="0">
                <a:latin typeface="+mn-ea"/>
                <a:ea typeface="+mn-ea"/>
              </a:rPr>
              <a:t> (</a:t>
            </a:r>
            <a:r>
              <a:rPr lang="ko-KR" altLang="en-US" sz="1200" b="1" dirty="0">
                <a:latin typeface="+mn-ea"/>
                <a:ea typeface="+mn-ea"/>
              </a:rPr>
              <a:t>자신이 인생성공의 </a:t>
            </a:r>
            <a:r>
              <a:rPr lang="en-US" altLang="ko-KR" sz="1200" b="1" dirty="0">
                <a:latin typeface="+mn-ea"/>
                <a:ea typeface="+mn-ea"/>
              </a:rPr>
              <a:t>80%~90% </a:t>
            </a:r>
            <a:r>
              <a:rPr lang="ko-KR" altLang="en-US" sz="1200" b="1" dirty="0">
                <a:latin typeface="+mn-ea"/>
                <a:ea typeface="+mn-ea"/>
              </a:rPr>
              <a:t>좌우</a:t>
            </a:r>
            <a:r>
              <a:rPr lang="en-US" altLang="ko-KR" sz="1200" b="1" dirty="0">
                <a:latin typeface="+mn-ea"/>
                <a:ea typeface="+mn-ea"/>
              </a:rPr>
              <a:t>)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  <a:defRPr/>
            </a:pPr>
            <a:r>
              <a:rPr lang="en-US" altLang="ko-KR" sz="1200" b="1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  <a:ea typeface="+mn-ea"/>
              </a:rPr>
              <a:t>자신감 → 긍정적 마인드 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</a:rPr>
              <a:t>→ 적극적 자세 → 열정 → 실행 → </a:t>
            </a:r>
            <a:r>
              <a:rPr lang="en-US" altLang="ko-KR" sz="1200" b="1" dirty="0">
                <a:solidFill>
                  <a:srgbClr val="0070C0"/>
                </a:solidFill>
                <a:latin typeface="+mn-ea"/>
              </a:rPr>
              <a:t>Feed back(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</a:rPr>
              <a:t>반복</a:t>
            </a:r>
            <a:r>
              <a:rPr lang="en-US" altLang="ko-KR" sz="1200" b="1" dirty="0">
                <a:solidFill>
                  <a:srgbClr val="0070C0"/>
                </a:solidFill>
                <a:latin typeface="+mn-ea"/>
              </a:rPr>
              <a:t>) 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     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</a:rPr>
              <a:t>→ 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</a:rPr>
              <a:t>성공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!</a:t>
            </a:r>
            <a:endParaRPr lang="en-US" altLang="ko-KR" sz="12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250000"/>
              </a:lnSpc>
              <a:buFont typeface="Arial" pitchFamily="34" charset="0"/>
              <a:buChar char="•"/>
              <a:defRPr/>
            </a:pPr>
            <a:r>
              <a:rPr lang="en-US" altLang="ko-KR" sz="12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 smtClean="0">
                <a:solidFill>
                  <a:srgbClr val="C00000"/>
                </a:solidFill>
                <a:latin typeface="+mn-ea"/>
                <a:ea typeface="+mn-ea"/>
              </a:rPr>
              <a:t>학창시절에 뿌린 내 인생의 씨앗은 </a:t>
            </a:r>
            <a:endParaRPr lang="en-US" altLang="ko-KR" sz="1200" b="1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lnSpc>
                <a:spcPct val="250000"/>
              </a:lnSpc>
              <a:defRPr/>
            </a:pPr>
            <a:r>
              <a:rPr lang="en-US" altLang="ko-KR" sz="1200" b="1" dirty="0" smtClean="0">
                <a:solidFill>
                  <a:srgbClr val="C00000"/>
                </a:solidFill>
                <a:latin typeface="+mn-ea"/>
                <a:ea typeface="+mn-ea"/>
              </a:rPr>
              <a:t>                 </a:t>
            </a:r>
            <a:r>
              <a:rPr lang="ko-KR" altLang="en-US" sz="1200" b="1" dirty="0" smtClean="0">
                <a:solidFill>
                  <a:srgbClr val="C00000"/>
                </a:solidFill>
                <a:latin typeface="+mn-ea"/>
                <a:ea typeface="+mn-ea"/>
              </a:rPr>
              <a:t>중년</a:t>
            </a:r>
            <a:r>
              <a:rPr lang="en-US" altLang="ko-KR" sz="1200" b="1" dirty="0" smtClean="0">
                <a:solidFill>
                  <a:srgbClr val="C00000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rgbClr val="C00000"/>
                </a:solidFill>
                <a:latin typeface="+mn-ea"/>
                <a:ea typeface="+mn-ea"/>
              </a:rPr>
              <a:t>노년에 내 인생의 풍성한 열매가  된다</a:t>
            </a:r>
            <a:r>
              <a:rPr lang="en-US" altLang="ko-KR" sz="1200" b="1" dirty="0" smtClean="0">
                <a:solidFill>
                  <a:srgbClr val="C00000"/>
                </a:solidFill>
                <a:latin typeface="+mn-ea"/>
                <a:ea typeface="+mn-ea"/>
              </a:rPr>
              <a:t>.</a:t>
            </a:r>
            <a:endParaRPr lang="en-US" altLang="ko-KR" sz="12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lnSpc>
                <a:spcPct val="250000"/>
              </a:lnSpc>
              <a:buFont typeface="Arial" pitchFamily="34" charset="0"/>
              <a:buChar char="•"/>
              <a:defRPr/>
            </a:pPr>
            <a:r>
              <a:rPr lang="en-US" altLang="ko-KR" sz="1200" b="1" dirty="0">
                <a:solidFill>
                  <a:srgbClr val="008000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 smtClean="0">
                <a:solidFill>
                  <a:srgbClr val="008000"/>
                </a:solidFill>
                <a:latin typeface="+mn-ea"/>
                <a:ea typeface="+mn-ea"/>
              </a:rPr>
              <a:t>생각이 바뀌면 행동이 바뀌고</a:t>
            </a:r>
            <a:r>
              <a:rPr lang="en-US" altLang="ko-KR" sz="1200" b="1" dirty="0" smtClean="0">
                <a:solidFill>
                  <a:srgbClr val="008000"/>
                </a:solidFill>
                <a:latin typeface="+mn-ea"/>
                <a:ea typeface="+mn-ea"/>
              </a:rPr>
              <a:t>, </a:t>
            </a:r>
          </a:p>
          <a:p>
            <a:pPr>
              <a:lnSpc>
                <a:spcPct val="250000"/>
              </a:lnSpc>
              <a:defRPr/>
            </a:pPr>
            <a:r>
              <a:rPr lang="ko-KR" altLang="en-US" sz="1200" b="1" dirty="0" smtClean="0">
                <a:solidFill>
                  <a:srgbClr val="008000"/>
                </a:solidFill>
                <a:latin typeface="+mn-ea"/>
                <a:ea typeface="+mn-ea"/>
              </a:rPr>
              <a:t>                     행동이 바뀌면 습관이 바뀌고</a:t>
            </a:r>
            <a:r>
              <a:rPr lang="en-US" altLang="ko-KR" sz="1200" b="1" dirty="0" smtClean="0">
                <a:solidFill>
                  <a:srgbClr val="008000"/>
                </a:solidFill>
                <a:latin typeface="+mn-ea"/>
                <a:ea typeface="+mn-ea"/>
              </a:rPr>
              <a:t>, </a:t>
            </a:r>
          </a:p>
          <a:p>
            <a:pPr>
              <a:lnSpc>
                <a:spcPct val="250000"/>
              </a:lnSpc>
              <a:defRPr/>
            </a:pPr>
            <a:r>
              <a:rPr lang="ko-KR" altLang="en-US" sz="1200" b="1" dirty="0" smtClean="0">
                <a:solidFill>
                  <a:srgbClr val="008000"/>
                </a:solidFill>
                <a:latin typeface="+mn-ea"/>
                <a:ea typeface="+mn-ea"/>
              </a:rPr>
              <a:t>                                        습관이 바뀌면 운명이 바뀐다</a:t>
            </a:r>
            <a:r>
              <a:rPr lang="en-US" altLang="ko-KR" sz="1200" b="1" dirty="0" smtClean="0">
                <a:solidFill>
                  <a:srgbClr val="008000"/>
                </a:solidFill>
                <a:latin typeface="+mn-ea"/>
                <a:ea typeface="+mn-ea"/>
              </a:rPr>
              <a:t>!!</a:t>
            </a:r>
          </a:p>
          <a:p>
            <a:pPr>
              <a:lnSpc>
                <a:spcPct val="250000"/>
              </a:lnSpc>
              <a:defRPr/>
            </a:pPr>
            <a:r>
              <a:rPr lang="en-US" altLang="ko-KR" sz="1200" b="1" dirty="0" smtClean="0">
                <a:solidFill>
                  <a:srgbClr val="008000"/>
                </a:solidFill>
                <a:latin typeface="+mn-ea"/>
                <a:ea typeface="+mn-ea"/>
              </a:rPr>
              <a:t>             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바로 학생의 생각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행동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습관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그리고 운명을 바꾸는 시스템이 </a:t>
            </a:r>
            <a:endParaRPr lang="en-US" altLang="ko-KR" sz="12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250000"/>
              </a:lnSpc>
              <a:defRPr/>
            </a:pPr>
            <a:r>
              <a:rPr lang="en-US" altLang="ko-KR" sz="1200" b="1" dirty="0" smtClean="0">
                <a:solidFill>
                  <a:srgbClr val="FF0000"/>
                </a:solidFill>
                <a:latin typeface="+mn-ea"/>
                <a:ea typeface="+mn-ea"/>
              </a:rPr>
              <a:t>             S=B&amp;A</a:t>
            </a:r>
            <a:r>
              <a:rPr lang="ko-KR" altLang="en-US" sz="1200" b="1" dirty="0" err="1" smtClean="0">
                <a:solidFill>
                  <a:srgbClr val="FF0000"/>
                </a:solidFill>
                <a:latin typeface="+mn-ea"/>
                <a:ea typeface="+mn-ea"/>
              </a:rPr>
              <a:t>일일실천</a:t>
            </a:r>
            <a:r>
              <a:rPr lang="ko-KR" altLang="en-US" sz="1200" b="1" dirty="0" smtClean="0">
                <a:solidFill>
                  <a:srgbClr val="FF0000"/>
                </a:solidFill>
                <a:latin typeface="+mn-ea"/>
                <a:ea typeface="+mn-ea"/>
              </a:rPr>
              <a:t> 훈련 프로그램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이다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  <a:ea typeface="+mn-ea"/>
              </a:rPr>
              <a:t>.</a:t>
            </a:r>
            <a:endParaRPr lang="en-US" altLang="ko-KR" sz="12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250000"/>
              </a:lnSpc>
              <a:buFont typeface="Arial" pitchFamily="34" charset="0"/>
              <a:buChar char="•"/>
              <a:defRPr/>
            </a:pPr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 New Start ! </a:t>
            </a:r>
          </a:p>
          <a:p>
            <a:pPr lvl="1">
              <a:lnSpc>
                <a:spcPct val="250000"/>
              </a:lnSpc>
              <a:buFontTx/>
              <a:buChar char="-"/>
              <a:defRPr/>
            </a:pPr>
            <a:r>
              <a:rPr lang="en-US" altLang="ko-KR" sz="1200" b="1" dirty="0" smtClean="0">
                <a:solidFill>
                  <a:srgbClr val="0070C0"/>
                </a:solidFill>
                <a:latin typeface="+mn-ea"/>
                <a:ea typeface="+mn-ea"/>
              </a:rPr>
              <a:t> 2013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년을 공교육 혁신의 원년으로 삼자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  <a:ea typeface="+mn-ea"/>
              </a:rPr>
              <a:t>!!</a:t>
            </a:r>
          </a:p>
          <a:p>
            <a:pPr lvl="1">
              <a:lnSpc>
                <a:spcPct val="250000"/>
              </a:lnSpc>
              <a:buFontTx/>
              <a:buChar char="-"/>
              <a:defRPr/>
            </a:pPr>
            <a:r>
              <a:rPr lang="en-US" altLang="ko-KR" sz="1200" b="1" dirty="0" smtClean="0">
                <a:solidFill>
                  <a:srgbClr val="0070C0"/>
                </a:solidFill>
                <a:latin typeface="+mn-ea"/>
                <a:ea typeface="+mn-ea"/>
              </a:rPr>
              <a:t> 2013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년을 꿈과 희망의 해로 만들자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  <a:ea typeface="+mn-ea"/>
              </a:rPr>
              <a:t>!</a:t>
            </a:r>
          </a:p>
          <a:p>
            <a:pPr lvl="1">
              <a:lnSpc>
                <a:spcPct val="250000"/>
              </a:lnSpc>
              <a:defRPr/>
            </a:pPr>
            <a:r>
              <a:rPr lang="en-US" altLang="ko-KR" sz="1200" b="1" dirty="0" smtClean="0">
                <a:solidFill>
                  <a:srgbClr val="0070C0"/>
                </a:solidFill>
                <a:latin typeface="+mn-ea"/>
                <a:ea typeface="+mn-ea"/>
              </a:rPr>
              <a:t>- </a:t>
            </a:r>
            <a:r>
              <a:rPr lang="en-US" altLang="ko-KR" sz="1200" b="1" dirty="0">
                <a:solidFill>
                  <a:srgbClr val="0070C0"/>
                </a:solidFill>
                <a:latin typeface="+mn-ea"/>
                <a:ea typeface="+mn-ea"/>
              </a:rPr>
              <a:t>2013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  <a:ea typeface="+mn-ea"/>
              </a:rPr>
              <a:t>년을 </a:t>
            </a:r>
            <a:r>
              <a:rPr lang="ko-KR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내 인생 </a:t>
            </a:r>
            <a:r>
              <a:rPr lang="en-US" altLang="ko-KR" sz="1200" b="1" dirty="0">
                <a:solidFill>
                  <a:srgbClr val="0070C0"/>
                </a:solidFill>
                <a:latin typeface="+mn-ea"/>
                <a:ea typeface="+mn-ea"/>
              </a:rPr>
              <a:t>10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  <a:ea typeface="+mn-ea"/>
              </a:rPr>
              <a:t>년 </a:t>
            </a:r>
            <a:r>
              <a:rPr lang="en-US" altLang="ko-KR" sz="1200" b="1" dirty="0">
                <a:solidFill>
                  <a:srgbClr val="0070C0"/>
                </a:solidFill>
                <a:latin typeface="+mn-ea"/>
                <a:ea typeface="+mn-ea"/>
              </a:rPr>
              <a:t>~ 20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  <a:ea typeface="+mn-ea"/>
              </a:rPr>
              <a:t>년을 준비하는 원년으로 삼자 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  <a:ea typeface="+mn-ea"/>
              </a:rPr>
              <a:t>! </a:t>
            </a:r>
            <a:endParaRPr lang="en-US" altLang="ko-KR" sz="12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gray">
          <a:xfrm>
            <a:off x="512762" y="2852738"/>
            <a:ext cx="5832475" cy="15128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421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16"/>
          <p:cNvSpPr txBox="1">
            <a:spLocks noChangeArrowheads="1"/>
          </p:cNvSpPr>
          <p:nvPr/>
        </p:nvSpPr>
        <p:spPr bwMode="auto">
          <a:xfrm>
            <a:off x="344488" y="1714500"/>
            <a:ext cx="61436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1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부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자기주도형 학습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&amp; Self-Leadership </a:t>
            </a:r>
          </a:p>
          <a:p>
            <a:pPr algn="ctr">
              <a:lnSpc>
                <a:spcPct val="20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프로그램 개요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200000"/>
              </a:lnSpc>
            </a:pP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3" name="그림 11" descr="무제-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8643938"/>
            <a:ext cx="10715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6832" y="4355976"/>
            <a:ext cx="302433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2000250"/>
            <a:ext cx="612775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 err="1">
                <a:latin typeface="+mn-ea"/>
                <a:ea typeface="+mn-ea"/>
              </a:rPr>
              <a:t>박주관</a:t>
            </a:r>
            <a:r>
              <a:rPr lang="ko-KR" altLang="en-US" dirty="0">
                <a:latin typeface="+mn-ea"/>
                <a:ea typeface="+mn-ea"/>
              </a:rPr>
              <a:t> 박사가 개발한 인생 성공법칙인 동시에 </a:t>
            </a:r>
            <a:endParaRPr lang="en-US" altLang="ko-KR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latin typeface="+mn-ea"/>
                <a:ea typeface="+mn-ea"/>
              </a:rPr>
              <a:t>  </a:t>
            </a:r>
            <a:r>
              <a:rPr lang="ko-KR" altLang="en-US" dirty="0" smtClean="0">
                <a:latin typeface="+mn-ea"/>
                <a:ea typeface="+mn-ea"/>
              </a:rPr>
              <a:t>자기주도형 학습 및 자기경영 </a:t>
            </a:r>
            <a:r>
              <a:rPr kumimoji="0" lang="en-US" altLang="ko-KR" b="1" kern="0" dirty="0" smtClean="0">
                <a:solidFill>
                  <a:srgbClr val="000000"/>
                </a:solidFill>
              </a:rPr>
              <a:t>Self-Leadership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 smtClean="0">
                <a:latin typeface="+mn-ea"/>
                <a:ea typeface="+mn-ea"/>
              </a:rPr>
              <a:t>솔루션임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rgbClr val="0070C0"/>
                </a:solidFill>
                <a:latin typeface="+mn-ea"/>
                <a:ea typeface="+mn-ea"/>
              </a:rPr>
              <a:t> 구성요소</a:t>
            </a:r>
            <a:endParaRPr lang="en-US" altLang="ko-KR" dirty="0">
              <a:solidFill>
                <a:srgbClr val="0070C0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b="1" dirty="0">
                <a:latin typeface="+mn-ea"/>
                <a:ea typeface="+mn-ea"/>
              </a:rPr>
              <a:t>-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S</a:t>
            </a:r>
            <a:r>
              <a:rPr lang="en-US" altLang="ko-KR" b="1" dirty="0">
                <a:latin typeface="+mn-ea"/>
                <a:ea typeface="+mn-ea"/>
              </a:rPr>
              <a:t> : Success (</a:t>
            </a:r>
            <a:r>
              <a:rPr lang="ko-KR" altLang="en-US" b="1" dirty="0">
                <a:latin typeface="+mn-ea"/>
                <a:ea typeface="+mn-ea"/>
              </a:rPr>
              <a:t>성공</a:t>
            </a:r>
            <a:r>
              <a:rPr lang="en-US" altLang="ko-KR" b="1" dirty="0">
                <a:latin typeface="+mn-ea"/>
                <a:ea typeface="+mn-ea"/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ko-KR" b="1" dirty="0">
                <a:latin typeface="+mn-ea"/>
                <a:ea typeface="+mn-ea"/>
              </a:rPr>
              <a:t>-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B </a:t>
            </a:r>
            <a:r>
              <a:rPr lang="en-US" altLang="ko-KR" b="1" dirty="0">
                <a:latin typeface="+mn-ea"/>
                <a:ea typeface="+mn-ea"/>
              </a:rPr>
              <a:t>: Belief (</a:t>
            </a:r>
            <a:r>
              <a:rPr lang="ko-KR" altLang="en-US" b="1" dirty="0">
                <a:latin typeface="+mn-ea"/>
                <a:ea typeface="+mn-ea"/>
              </a:rPr>
              <a:t>확신</a:t>
            </a:r>
            <a:r>
              <a:rPr lang="en-US" altLang="ko-KR" b="1" dirty="0">
                <a:latin typeface="+mn-ea"/>
                <a:ea typeface="+mn-ea"/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ko-KR" b="1" dirty="0">
                <a:latin typeface="+mn-ea"/>
                <a:ea typeface="+mn-ea"/>
              </a:rPr>
              <a:t>-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en-US" altLang="ko-KR" b="1" dirty="0">
                <a:latin typeface="+mn-ea"/>
                <a:ea typeface="+mn-ea"/>
              </a:rPr>
              <a:t> : Action (</a:t>
            </a:r>
            <a:r>
              <a:rPr lang="ko-KR" altLang="en-US" b="1" dirty="0">
                <a:latin typeface="+mn-ea"/>
                <a:ea typeface="+mn-ea"/>
              </a:rPr>
              <a:t>실천</a:t>
            </a:r>
            <a:r>
              <a:rPr lang="en-US" altLang="ko-KR" b="1" dirty="0" smtClean="0">
                <a:latin typeface="+mn-ea"/>
                <a:ea typeface="+mn-ea"/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endParaRPr lang="en-US" altLang="ko-KR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rgbClr val="0070C0"/>
                </a:solidFill>
                <a:latin typeface="+mn-ea"/>
                <a:ea typeface="+mn-ea"/>
              </a:rPr>
              <a:t> S=B&amp;A</a:t>
            </a:r>
            <a:r>
              <a:rPr lang="ko-KR" altLang="en-US" dirty="0">
                <a:solidFill>
                  <a:srgbClr val="0070C0"/>
                </a:solidFill>
                <a:latin typeface="+mn-ea"/>
                <a:ea typeface="+mn-ea"/>
              </a:rPr>
              <a:t>의 의미</a:t>
            </a:r>
            <a:endParaRPr lang="en-US" altLang="ko-KR" dirty="0">
              <a:solidFill>
                <a:srgbClr val="0070C0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latin typeface="+mn-ea"/>
                <a:ea typeface="+mn-ea"/>
              </a:rPr>
              <a:t> 자기의 비전과 꿈이 반드시 이루어 질  것이라는 </a:t>
            </a:r>
            <a:endParaRPr lang="en-US" altLang="ko-KR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dirty="0">
                <a:latin typeface="+mn-ea"/>
                <a:ea typeface="+mn-ea"/>
              </a:rPr>
              <a:t> 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확신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(Belief)</a:t>
            </a:r>
            <a:r>
              <a:rPr lang="ko-KR" altLang="en-US" dirty="0">
                <a:latin typeface="+mn-ea"/>
                <a:ea typeface="+mn-ea"/>
              </a:rPr>
              <a:t>을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갖고</a:t>
            </a:r>
            <a:r>
              <a:rPr lang="en-US" altLang="ko-KR" dirty="0">
                <a:latin typeface="+mn-ea"/>
                <a:ea typeface="+mn-ea"/>
              </a:rPr>
              <a:t>, 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매일매일 </a:t>
            </a:r>
            <a:r>
              <a:rPr lang="en-US" altLang="ko-KR" dirty="0">
                <a:latin typeface="+mn-ea"/>
                <a:ea typeface="+mn-ea"/>
              </a:rPr>
              <a:t>S=B&amp;A </a:t>
            </a:r>
            <a:r>
              <a:rPr lang="ko-KR" altLang="en-US" dirty="0">
                <a:latin typeface="+mn-ea"/>
                <a:ea typeface="+mn-ea"/>
              </a:rPr>
              <a:t>실천훈련을 통해 습관처럼 </a:t>
            </a:r>
            <a:endParaRPr lang="en-US" altLang="ko-KR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dirty="0">
                <a:latin typeface="+mn-ea"/>
                <a:ea typeface="+mn-ea"/>
              </a:rPr>
              <a:t> 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실천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(Action)</a:t>
            </a:r>
            <a:r>
              <a:rPr lang="ko-KR" altLang="en-US" dirty="0">
                <a:latin typeface="+mn-ea"/>
                <a:ea typeface="+mn-ea"/>
              </a:rPr>
              <a:t>하면</a:t>
            </a:r>
            <a:endParaRPr lang="en-US" altLang="ko-KR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 smtClean="0">
                <a:latin typeface="+mn-ea"/>
                <a:ea typeface="+mn-ea"/>
              </a:rPr>
              <a:t>반드시 </a:t>
            </a:r>
            <a:r>
              <a:rPr lang="ko-KR" altLang="en-US" dirty="0" smtClean="0">
                <a:solidFill>
                  <a:srgbClr val="0070C0"/>
                </a:solidFill>
                <a:latin typeface="+mn-ea"/>
                <a:ea typeface="+mn-ea"/>
              </a:rPr>
              <a:t>학력</a:t>
            </a:r>
            <a:r>
              <a:rPr lang="en-US" altLang="ko-KR" dirty="0" smtClean="0">
                <a:solidFill>
                  <a:srgbClr val="0070C0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latin typeface="+mn-ea"/>
                <a:ea typeface="+mn-ea"/>
              </a:rPr>
              <a:t>인성증진 및 인생을 </a:t>
            </a:r>
            <a:endParaRPr lang="en-US" altLang="ko-KR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  <a:ea typeface="+mn-ea"/>
              </a:rPr>
              <a:t>성공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(Success)</a:t>
            </a:r>
            <a:r>
              <a:rPr lang="ko-KR" altLang="en-US" dirty="0">
                <a:latin typeface="+mn-ea"/>
                <a:ea typeface="+mn-ea"/>
              </a:rPr>
              <a:t>할 수 있다</a:t>
            </a:r>
            <a:r>
              <a:rPr lang="en-US" altLang="ko-KR" dirty="0">
                <a:latin typeface="+mn-ea"/>
                <a:ea typeface="+mn-ea"/>
              </a:rPr>
              <a:t>!!</a:t>
            </a:r>
          </a:p>
        </p:txBody>
      </p:sp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85728" y="285720"/>
            <a:ext cx="6357982" cy="5000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kern="0" dirty="0" smtClean="0">
              <a:solidFill>
                <a:srgbClr val="000000"/>
              </a:solidFill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dirty="0">
              <a:solidFill>
                <a:srgbClr val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1</a:t>
            </a: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.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성공과 부의 법칙</a:t>
            </a: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, S=B&amp;A</a:t>
            </a:r>
            <a:endParaRPr lang="ko-KR" altLang="en-US" sz="20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4"/>
          <p:cNvSpPr>
            <a:spLocks noChangeArrowheads="1"/>
          </p:cNvSpPr>
          <p:nvPr/>
        </p:nvSpPr>
        <p:spPr bwMode="auto">
          <a:xfrm>
            <a:off x="214290" y="428625"/>
            <a:ext cx="642942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00062" y="1285875"/>
            <a:ext cx="5857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</a:rPr>
              <a:t>2</a:t>
            </a:r>
            <a:r>
              <a:rPr lang="en-US" altLang="ko-KR" sz="2000" b="1" dirty="0" smtClean="0">
                <a:solidFill>
                  <a:schemeClr val="accent2"/>
                </a:solidFill>
                <a:latin typeface="+mn-ea"/>
              </a:rPr>
              <a:t>.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</a:rPr>
              <a:t>학력 및 인성증진과  </a:t>
            </a:r>
            <a:r>
              <a:rPr lang="en-US" altLang="ko-KR" sz="2000" b="1" dirty="0" smtClean="0">
                <a:solidFill>
                  <a:schemeClr val="accent2"/>
                </a:solidFill>
                <a:latin typeface="+mn-ea"/>
              </a:rPr>
              <a:t>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</a:rPr>
              <a:t>일일 실천훈련</a:t>
            </a:r>
            <a:endParaRPr lang="ko-KR" altLang="en-US" sz="20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85794" y="1857356"/>
            <a:ext cx="542928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ko-KR" dirty="0">
                <a:latin typeface="+mn-ea"/>
              </a:rPr>
              <a:t> </a:t>
            </a:r>
            <a:r>
              <a:rPr lang="ko-KR" altLang="en-US" dirty="0" smtClean="0">
                <a:solidFill>
                  <a:srgbClr val="0070C0"/>
                </a:solidFill>
                <a:latin typeface="+mn-ea"/>
              </a:rPr>
              <a:t>인생성공의 핵심 </a:t>
            </a:r>
            <a:r>
              <a:rPr lang="en-US" altLang="ko-KR" dirty="0" smtClean="0">
                <a:solidFill>
                  <a:srgbClr val="0070C0"/>
                </a:solidFill>
                <a:latin typeface="+mn-ea"/>
              </a:rPr>
              <a:t>4</a:t>
            </a:r>
            <a:r>
              <a:rPr lang="ko-KR" altLang="en-US" dirty="0" smtClean="0">
                <a:solidFill>
                  <a:srgbClr val="0070C0"/>
                </a:solidFill>
                <a:latin typeface="+mn-ea"/>
              </a:rPr>
              <a:t>요소</a:t>
            </a:r>
            <a:endParaRPr lang="en-US" altLang="ko-KR" dirty="0">
              <a:solidFill>
                <a:srgbClr val="0070C0"/>
              </a:solidFill>
              <a:latin typeface="+mn-ea"/>
            </a:endParaRPr>
          </a:p>
          <a:p>
            <a:pPr lvl="1">
              <a:lnSpc>
                <a:spcPct val="200000"/>
              </a:lnSpc>
              <a:buFontTx/>
              <a:buChar char="-"/>
              <a:defRPr/>
            </a:pPr>
            <a:r>
              <a:rPr lang="ko-KR" altLang="en-US" dirty="0">
                <a:latin typeface="+mn-ea"/>
              </a:rPr>
              <a:t> 명확한 </a:t>
            </a:r>
            <a:r>
              <a:rPr lang="en-US" altLang="ko-KR" dirty="0">
                <a:latin typeface="+mn-ea"/>
              </a:rPr>
              <a:t>VISION </a:t>
            </a:r>
            <a:r>
              <a:rPr lang="ko-KR" altLang="en-US" dirty="0">
                <a:latin typeface="+mn-ea"/>
              </a:rPr>
              <a:t>및 생생한 꿈 설계</a:t>
            </a:r>
            <a:endParaRPr lang="en-US" altLang="ko-KR" dirty="0">
              <a:latin typeface="+mn-ea"/>
            </a:endParaRPr>
          </a:p>
          <a:p>
            <a:pPr lvl="1">
              <a:lnSpc>
                <a:spcPct val="200000"/>
              </a:lnSpc>
              <a:buFontTx/>
              <a:buChar char="-"/>
              <a:defRPr/>
            </a:pPr>
            <a:r>
              <a:rPr lang="en-US" altLang="ko-KR" dirty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인생 성공전략 </a:t>
            </a:r>
            <a:r>
              <a:rPr lang="en-US" altLang="ko-KR" dirty="0">
                <a:latin typeface="+mn-ea"/>
              </a:rPr>
              <a:t>Action plan </a:t>
            </a:r>
            <a:r>
              <a:rPr lang="ko-KR" altLang="en-US" dirty="0">
                <a:latin typeface="+mn-ea"/>
              </a:rPr>
              <a:t>수립</a:t>
            </a:r>
            <a:endParaRPr lang="en-US" altLang="ko-KR" dirty="0">
              <a:latin typeface="+mn-ea"/>
            </a:endParaRPr>
          </a:p>
          <a:p>
            <a:pPr lvl="1">
              <a:lnSpc>
                <a:spcPct val="200000"/>
              </a:lnSpc>
              <a:buFontTx/>
              <a:buChar char="-"/>
              <a:defRPr/>
            </a:pPr>
            <a:r>
              <a:rPr lang="en-US" altLang="ko-KR" dirty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목표달성을 위한 중단 </a:t>
            </a:r>
            <a:r>
              <a:rPr lang="ko-KR" altLang="en-US" dirty="0">
                <a:latin typeface="+mn-ea"/>
              </a:rPr>
              <a:t>없는 </a:t>
            </a:r>
            <a:r>
              <a:rPr lang="ko-KR" altLang="en-US" dirty="0" smtClean="0">
                <a:latin typeface="+mn-ea"/>
              </a:rPr>
              <a:t>실행 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초지일관</a:t>
            </a:r>
            <a:r>
              <a:rPr lang="en-US" altLang="ko-KR" dirty="0" smtClean="0">
                <a:latin typeface="+mn-ea"/>
              </a:rPr>
              <a:t>)</a:t>
            </a:r>
            <a:endParaRPr lang="en-US" altLang="ko-KR" dirty="0" smtClean="0">
              <a:solidFill>
                <a:srgbClr val="0070C0"/>
              </a:solidFill>
              <a:latin typeface="+mn-ea"/>
            </a:endParaRPr>
          </a:p>
          <a:p>
            <a:pPr marL="0" lvl="1">
              <a:lnSpc>
                <a:spcPct val="200000"/>
              </a:lnSpc>
              <a:defRPr/>
            </a:pPr>
            <a:r>
              <a:rPr lang="en-US" altLang="ko-KR" dirty="0" smtClean="0">
                <a:latin typeface="+mn-ea"/>
              </a:rPr>
              <a:t>     - </a:t>
            </a:r>
            <a:r>
              <a:rPr lang="ko-KR" altLang="en-US" dirty="0" smtClean="0">
                <a:latin typeface="+mn-ea"/>
              </a:rPr>
              <a:t>인생 성과 </a:t>
            </a:r>
            <a:r>
              <a:rPr lang="ko-KR" altLang="en-US" dirty="0" err="1" smtClean="0">
                <a:latin typeface="+mn-ea"/>
              </a:rPr>
              <a:t>지표별</a:t>
            </a:r>
            <a:r>
              <a:rPr lang="ko-KR" altLang="en-US" dirty="0" smtClean="0">
                <a:latin typeface="+mn-ea"/>
              </a:rPr>
              <a:t> 성과관리 및 성과실현</a:t>
            </a:r>
            <a:endParaRPr lang="en-US" altLang="ko-KR" dirty="0" smtClean="0">
              <a:latin typeface="+mn-ea"/>
            </a:endParaRPr>
          </a:p>
          <a:p>
            <a:pPr marL="0" lvl="1">
              <a:lnSpc>
                <a:spcPct val="200000"/>
              </a:lnSpc>
              <a:defRPr/>
            </a:pPr>
            <a:endParaRPr lang="en-US" altLang="ko-KR" dirty="0" smtClean="0">
              <a:latin typeface="+mn-ea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rgbClr val="0070C0"/>
                </a:solidFill>
                <a:latin typeface="+mn-ea"/>
              </a:rPr>
              <a:t>학력 및 인성증진과 </a:t>
            </a:r>
            <a:r>
              <a:rPr lang="en-US" altLang="ko-KR" dirty="0" smtClean="0">
                <a:solidFill>
                  <a:srgbClr val="0070C0"/>
                </a:solidFill>
                <a:latin typeface="+mn-ea"/>
              </a:rPr>
              <a:t>S=B&amp;A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dirty="0" smtClean="0">
                <a:latin typeface="+mn-ea"/>
              </a:rPr>
              <a:t>     - </a:t>
            </a:r>
            <a:r>
              <a:rPr lang="ko-KR" altLang="en-US" dirty="0" smtClean="0">
                <a:latin typeface="+mn-ea"/>
              </a:rPr>
              <a:t>내가 좋아하는 일을 바탕으로 비전 및 꿈이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dirty="0" smtClean="0">
                <a:latin typeface="+mn-ea"/>
              </a:rPr>
              <a:t>       정해 지면 인생 이정표와 목표의식이 생김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dirty="0" smtClean="0">
                <a:latin typeface="+mn-ea"/>
              </a:rPr>
              <a:t>     - </a:t>
            </a:r>
            <a:r>
              <a:rPr lang="ko-KR" altLang="en-US" dirty="0" smtClean="0">
                <a:latin typeface="+mn-ea"/>
              </a:rPr>
              <a:t>목표의식이 생기면 목표 설정 및 달성을 위한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dirty="0" smtClean="0">
                <a:latin typeface="+mn-ea"/>
              </a:rPr>
              <a:t>     </a:t>
            </a:r>
            <a:r>
              <a:rPr lang="ko-KR" altLang="en-US" dirty="0" smtClean="0">
                <a:latin typeface="+mn-ea"/>
              </a:rPr>
              <a:t>  의욕 발생 및 인성증진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dirty="0" smtClean="0">
                <a:latin typeface="+mn-ea"/>
              </a:rPr>
              <a:t>     - </a:t>
            </a:r>
            <a:r>
              <a:rPr lang="ko-KR" altLang="en-US" dirty="0" smtClean="0">
                <a:latin typeface="+mn-ea"/>
              </a:rPr>
              <a:t>의욕이 발생하면 학업성적 향상은 시간문제</a:t>
            </a:r>
            <a:endParaRPr lang="en-US" altLang="ko-KR" dirty="0">
              <a:latin typeface="+mn-ea"/>
            </a:endParaRPr>
          </a:p>
          <a:p>
            <a:pPr lvl="1">
              <a:lnSpc>
                <a:spcPct val="200000"/>
              </a:lnSpc>
              <a:buFontTx/>
              <a:buChar char="-"/>
              <a:defRPr/>
            </a:pPr>
            <a:endParaRPr lang="en-US" altLang="ko-KR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338138" y="428625"/>
            <a:ext cx="6305572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3. 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실천솔루션 주요 메뉴 안내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 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3-1. S=B&amp;A </a:t>
            </a:r>
            <a:r>
              <a:rPr lang="ko-KR" altLang="en-US" sz="1900" b="1" dirty="0" err="1" smtClean="0">
                <a:solidFill>
                  <a:srgbClr val="00B0F0"/>
                </a:solidFill>
                <a:latin typeface="+mn-ea"/>
                <a:ea typeface="+mn-ea"/>
              </a:rPr>
              <a:t>일일실천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 종합도</a:t>
            </a:r>
            <a:endParaRPr lang="ko-KR" altLang="en-US" sz="19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27650" name="Picture 2" descr="C:\Documents and Settings\Administrator\바탕 화면\솔개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3" y="2428860"/>
            <a:ext cx="6016813" cy="442915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85728" y="428625"/>
            <a:ext cx="6357982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3. 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실천솔루션 주요 메뉴 안내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 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3-2. 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나의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꿈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만들기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(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사례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)</a:t>
            </a:r>
            <a:endParaRPr lang="ko-KR" altLang="en-US" sz="19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28674" name="Picture 2" descr="C:\Documents and Settings\Administrator\바탕 화면\솔개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2428860"/>
            <a:ext cx="6000792" cy="620150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14290" y="428625"/>
            <a:ext cx="642942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3. 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실천솔루션 주요 메뉴 안내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 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3-3.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나의 과거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,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현재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,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미래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/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나의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SWOT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분석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(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사례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)</a:t>
            </a:r>
            <a:endParaRPr lang="ko-KR" altLang="en-US" sz="19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29698" name="Picture 2" descr="C:\Documents and Settings\Administrator\바탕 화면\솔개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2428859"/>
            <a:ext cx="6000792" cy="622939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214290" y="428625"/>
            <a:ext cx="6357982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Ⅰ.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자기주도형 학습 </a:t>
            </a:r>
            <a:r>
              <a:rPr kumimoji="0" lang="en-US" altLang="ko-KR" sz="2000" b="1" kern="0" dirty="0" smtClean="0">
                <a:solidFill>
                  <a:srgbClr val="000000"/>
                </a:solidFill>
              </a:rPr>
              <a:t>&amp; Self-Leadership </a:t>
            </a:r>
            <a:r>
              <a:rPr kumimoji="0" lang="ko-KR" altLang="en-US" sz="2000" b="1" kern="0" dirty="0" smtClean="0">
                <a:solidFill>
                  <a:srgbClr val="000000"/>
                </a:solidFill>
              </a:rPr>
              <a:t>프로그램 개요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625" y="1285875"/>
            <a:ext cx="83581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3. S=B&amp;A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n-ea"/>
                <a:ea typeface="+mn-ea"/>
              </a:rPr>
              <a:t>실천솔루션 주요 메뉴 안내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endParaRPr lang="en-US" altLang="ko-KR" sz="20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accent2"/>
                </a:solidFill>
                <a:latin typeface="+mn-ea"/>
                <a:ea typeface="+mn-ea"/>
              </a:rPr>
              <a:t> 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3-4.  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나의 학업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/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인생성공 연도 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Action Plan (</a:t>
            </a:r>
            <a:r>
              <a:rPr lang="ko-KR" altLang="en-US" sz="1900" b="1" dirty="0" smtClean="0">
                <a:solidFill>
                  <a:srgbClr val="00B0F0"/>
                </a:solidFill>
                <a:latin typeface="+mn-ea"/>
                <a:ea typeface="+mn-ea"/>
              </a:rPr>
              <a:t>사례</a:t>
            </a:r>
            <a:r>
              <a:rPr lang="en-US" altLang="ko-KR" sz="1900" b="1" dirty="0" smtClean="0">
                <a:solidFill>
                  <a:srgbClr val="00B0F0"/>
                </a:solidFill>
                <a:latin typeface="+mn-ea"/>
                <a:ea typeface="+mn-ea"/>
              </a:rPr>
              <a:t>)</a:t>
            </a:r>
            <a:endParaRPr lang="ko-KR" altLang="en-US" sz="19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30722" name="Picture 2" descr="C:\Documents and Settings\Administrator\바탕 화면\솔개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2428860"/>
            <a:ext cx="6000792" cy="512751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1529</Words>
  <Application>Microsoft Office PowerPoint</Application>
  <PresentationFormat>화면 슬라이드 쇼(4:3)</PresentationFormat>
  <Paragraphs>344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1.  자기주도형 학습 &amp; Self-Leadership 과정      1-2.  축약 과정 (예시)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CGSComputer</dc:creator>
  <cp:lastModifiedBy>ChangHyun</cp:lastModifiedBy>
  <cp:revision>245</cp:revision>
  <dcterms:created xsi:type="dcterms:W3CDTF">2009-10-07T08:03:42Z</dcterms:created>
  <dcterms:modified xsi:type="dcterms:W3CDTF">2013-06-28T07:31:55Z</dcterms:modified>
</cp:coreProperties>
</file>