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7" r:id="rId1"/>
  </p:sldMasterIdLst>
  <p:notesMasterIdLst>
    <p:notesMasterId r:id="rId14"/>
  </p:notesMasterIdLst>
  <p:sldIdLst>
    <p:sldId id="272" r:id="rId2"/>
    <p:sldId id="274" r:id="rId3"/>
    <p:sldId id="275" r:id="rId4"/>
    <p:sldId id="289" r:id="rId5"/>
    <p:sldId id="290" r:id="rId6"/>
    <p:sldId id="292" r:id="rId7"/>
    <p:sldId id="288" r:id="rId8"/>
    <p:sldId id="291" r:id="rId9"/>
    <p:sldId id="296" r:id="rId10"/>
    <p:sldId id="295" r:id="rId11"/>
    <p:sldId id="293" r:id="rId12"/>
    <p:sldId id="282" r:id="rId13"/>
  </p:sldIdLst>
  <p:sldSz cx="9144000" cy="6858000" type="screen4x3"/>
  <p:notesSz cx="6858000" cy="9144000"/>
  <p:embeddedFontLst>
    <p:embeddedFont>
      <p:font typeface="나눔고딕" panose="020B0600000101010101" charset="-127"/>
      <p:regular r:id="rId15"/>
      <p:bold r:id="rId16"/>
    </p:embeddedFont>
    <p:embeddedFont>
      <p:font typeface="MS Mincho" panose="02020609040205080304" pitchFamily="49" charset="-128"/>
      <p:regular r:id="rId17"/>
    </p:embeddedFont>
    <p:embeddedFont>
      <p:font typeface="HY강B" panose="02030600000101010101" pitchFamily="18" charset="-127"/>
      <p:regular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HY동녘M" panose="02030600000101010101" pitchFamily="18" charset="-127"/>
      <p:regular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96" autoAdjust="0"/>
    <p:restoredTop sz="94660"/>
  </p:normalViewPr>
  <p:slideViewPr>
    <p:cSldViewPr>
      <p:cViewPr>
        <p:scale>
          <a:sx n="76" d="100"/>
          <a:sy n="76" d="100"/>
        </p:scale>
        <p:origin x="-148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008A0-6130-459F-9E7A-74D380BB7481}" type="datetimeFigureOut">
              <a:rPr lang="ko-KR" altLang="en-US" smtClean="0"/>
              <a:pPr/>
              <a:t>2014-07-11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17C71-F6AE-4B8B-A504-3D7629196B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24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d16_패브릭_표지01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6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2" y="0"/>
            <a:ext cx="7452322" cy="68616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0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877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>
            <a:lvl1pPr algn="l">
              <a:defRPr sz="2400" b="1" spc="-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323772" y="1628800"/>
            <a:ext cx="3312368" cy="36004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ko-KR" altLang="en-US" sz="14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 제목</a:t>
            </a:r>
            <a:endParaRPr lang="en-US" altLang="ko-KR" sz="14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4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ko-KR" alt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ko-KR" alt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17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4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ko-KR" alt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>
            <a:lvl1pPr algn="l">
              <a:defRPr sz="2400" b="1" spc="-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부제목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323772" y="1628800"/>
            <a:ext cx="3312368" cy="36004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ko-KR" altLang="en-US" sz="14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 제목</a:t>
            </a:r>
            <a:endParaRPr lang="en-US" altLang="ko-KR" sz="14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3839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9156-D337-4AD4-B377-5FFD52A11C9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404-51C6-4B08-BD89-F174425806F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2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d16_패브릭_표지0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6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2" y="0"/>
            <a:ext cx="7452322" cy="68616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9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4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ko-KR" alt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ko-KR" alt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1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4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ko-KR" alt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 12</a:t>
            </a:r>
            <a:endParaRPr lang="ko-KR" alt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7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d16_패브릭_표지01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5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부제목 2"/>
          <p:cNvSpPr txBox="1">
            <a:spLocks/>
          </p:cNvSpPr>
          <p:nvPr userDrawn="1"/>
        </p:nvSpPr>
        <p:spPr>
          <a:xfrm>
            <a:off x="251520" y="6452092"/>
            <a:ext cx="3024336" cy="289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ko-KR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 smtClean="0">
              <a:solidFill>
                <a:prstClr val="black">
                  <a:lumMod val="50000"/>
                  <a:lumOff val="50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517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d16_패브릭_표지0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부제목 2"/>
          <p:cNvSpPr txBox="1">
            <a:spLocks/>
          </p:cNvSpPr>
          <p:nvPr userDrawn="1"/>
        </p:nvSpPr>
        <p:spPr>
          <a:xfrm>
            <a:off x="251520" y="6452092"/>
            <a:ext cx="3024336" cy="289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ko-KR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 smtClean="0">
              <a:solidFill>
                <a:prstClr val="black">
                  <a:lumMod val="50000"/>
                  <a:lumOff val="50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5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451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0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91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28C9156-D337-4AD4-B377-5FFD52A11C9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698D8404-51C6-4B08-BD89-F174425806F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5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51649;&#50629;%20&#52264;&#53944;.doc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.korean.net/servlet/action.app.StyAction?p_subj_target=BA&amp;p_menuCd=m10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1-&#54617;&#49845;&#51648;&#46020;&#50504;-9&#44284;%20&#45324;%20&#45000;&#51060;%20&#47952;&#50556;.doc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-&#44256;%20&#49910;&#45796;.ppt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49549;&#45812;&#52852;&#46300;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.korean.net/servlet/action.app.WeekKorStudAction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.korean.net/servlet/action.cut.DrmAction?p_process=drama_view11&amp;p_menuCd=m2020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d16_패브릭_표지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6480720" cy="1470025"/>
          </a:xfrm>
          <a:effectLst>
            <a:outerShdw blurRad="63500" dir="2700000" algn="tl" rotWithShape="0">
              <a:prstClr val="black">
                <a:alpha val="37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ko-KR" sz="4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4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ko-KR" altLang="en-US" sz="4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스터디코리안 </a:t>
            </a:r>
            <a:r>
              <a:rPr lang="ko-KR" altLang="en-US" sz="4800" b="1" dirty="0">
                <a:latin typeface="HY강B" panose="02030600000101010101" pitchFamily="18" charset="-127"/>
                <a:ea typeface="HY강B" panose="02030600000101010101" pitchFamily="18" charset="-127"/>
              </a:rPr>
              <a:t>콘텐츠를 </a:t>
            </a:r>
            <a:r>
              <a:rPr lang="en-US" altLang="ko-KR" sz="4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4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ko-KR" altLang="en-US" sz="4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활용한 </a:t>
            </a:r>
            <a:r>
              <a:rPr lang="en-US" altLang="ko-KR" sz="4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4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ko-KR" altLang="en-US" sz="4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학습지도 </a:t>
            </a:r>
            <a:r>
              <a:rPr lang="ko-KR" altLang="en-US" sz="4800" b="1" dirty="0">
                <a:latin typeface="HY강B" panose="02030600000101010101" pitchFamily="18" charset="-127"/>
                <a:ea typeface="HY강B" panose="02030600000101010101" pitchFamily="18" charset="-127"/>
              </a:rPr>
              <a:t>사례 </a:t>
            </a:r>
            <a:r>
              <a:rPr lang="en-US" sz="4800" dirty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sz="4800" dirty="0">
                <a:latin typeface="HY강B" panose="02030600000101010101" pitchFamily="18" charset="-127"/>
                <a:ea typeface="HY강B" panose="02030600000101010101" pitchFamily="18" charset="-127"/>
              </a:rPr>
            </a:br>
            <a:endParaRPr 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5832648" cy="79208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벅스카운티 한국학교 </a:t>
            </a:r>
            <a:r>
              <a:rPr lang="en-US" altLang="ko-KR" b="1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(</a:t>
            </a:r>
            <a:r>
              <a:rPr lang="ko-KR" altLang="en-US" b="1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미국 </a:t>
            </a:r>
            <a:r>
              <a:rPr lang="en-US" altLang="ko-KR" b="1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)</a:t>
            </a:r>
            <a:endParaRPr lang="en-US" altLang="ko-KR" b="1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b="1" dirty="0" smtClean="0">
                <a:solidFill>
                  <a:srgbClr val="0070C0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오정선미 </a:t>
            </a:r>
            <a:endParaRPr lang="en-US" altLang="ko-KR" b="1" spc="-20" dirty="0" smtClean="0">
              <a:solidFill>
                <a:srgbClr val="0070C0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94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899592" y="1268760"/>
            <a:ext cx="8352928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Tx/>
              <a:buAutoNum type="arabicParenR"/>
            </a:pPr>
            <a:endParaRPr lang="en-US" sz="2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직업과 관련된 낱말들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게임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</a:t>
            </a:r>
            <a:r>
              <a:rPr lang="en-US" sz="2400" dirty="0" smtClean="0"/>
              <a:t>Word puzzle/ Word .</a:t>
            </a:r>
            <a:r>
              <a:rPr 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</a:p>
          <a:p>
            <a:r>
              <a:rPr lang="en-US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</a:p>
          <a:p>
            <a:r>
              <a:rPr lang="ko-KR" altLang="en-US" sz="2400" b="1" dirty="0" smtClean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endParaRPr lang="en-US" altLang="ko-KR" sz="2400" b="1" dirty="0" smtClean="0">
              <a:solidFill>
                <a:srgbClr val="00B0F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b="1" dirty="0">
              <a:solidFill>
                <a:srgbClr val="00B0F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b="1" dirty="0" smtClean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endParaRPr lang="en-US" altLang="ko-KR" sz="1100" spc="-20" dirty="0">
              <a:solidFill>
                <a:prstClr val="black">
                  <a:lumMod val="75000"/>
                  <a:lumOff val="2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ctrTitle" idx="4294967295"/>
          </p:nvPr>
        </p:nvSpPr>
        <p:spPr>
          <a:xfrm>
            <a:off x="0" y="477391"/>
            <a:ext cx="6876430" cy="791369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HY강B" panose="02030600000101010101" pitchFamily="18" charset="-127"/>
                <a:ea typeface="HY강B" panose="02030600000101010101" pitchFamily="18" charset="-127"/>
              </a:rPr>
              <a:t>낱말 </a:t>
            </a:r>
            <a:r>
              <a:rPr lang="en-US" altLang="ko-KR" sz="3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Vocabulary-</a:t>
            </a:r>
            <a:r>
              <a:rPr lang="ko-KR" altLang="en-US" sz="3600" dirty="0" smtClean="0">
                <a:latin typeface="HY강B" panose="02030600000101010101" pitchFamily="18" charset="-127"/>
                <a:ea typeface="HY강B" panose="02030600000101010101" pitchFamily="18" charset="-127"/>
                <a:hlinkClick r:id="rId3" action="ppaction://hlinkfile"/>
              </a:rPr>
              <a:t>직업 차트</a:t>
            </a:r>
            <a:r>
              <a:rPr lang="en-US" altLang="ko-KR" sz="3600" dirty="0" smtClean="0">
                <a:latin typeface="HY강B" panose="02030600000101010101" pitchFamily="18" charset="-127"/>
                <a:ea typeface="HY강B" panose="02030600000101010101" pitchFamily="18" charset="-127"/>
                <a:hlinkClick r:id="rId3" action="ppaction://hlinkfile"/>
              </a:rPr>
              <a:t>.</a:t>
            </a:r>
            <a:r>
              <a:rPr lang="en-US" altLang="ko-KR" sz="3600" dirty="0" err="1" smtClean="0">
                <a:latin typeface="HY강B" panose="02030600000101010101" pitchFamily="18" charset="-127"/>
                <a:ea typeface="HY강B" panose="02030600000101010101" pitchFamily="18" charset="-127"/>
                <a:hlinkClick r:id="rId3" action="ppaction://hlinkfile"/>
              </a:rPr>
              <a:t>docx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r="1656" b="16374"/>
          <a:stretch/>
        </p:blipFill>
        <p:spPr bwMode="auto">
          <a:xfrm>
            <a:off x="899592" y="2132856"/>
            <a:ext cx="7997681" cy="414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3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899592" y="1268760"/>
            <a:ext cx="8352928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6. </a:t>
            </a:r>
            <a:r>
              <a:rPr lang="ko-KR" altLang="en-US" sz="280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마술 </a:t>
            </a:r>
            <a:endParaRPr lang="en-US" altLang="ko-KR" sz="2800" dirty="0" smtClean="0">
              <a:solidFill>
                <a:srgbClr val="0070C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낱말 공부 부분에 도입한 마술은 아이들의 집중력과 </a:t>
            </a:r>
            <a:endParaRPr lang="en-US" altLang="ko-KR" sz="2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흥미유발에 큰 도움이 됨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김택수 선생님 마술</a:t>
            </a:r>
            <a:endParaRPr lang="en-US" altLang="ko-KR" sz="2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sz="20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E-</a:t>
            </a:r>
            <a:r>
              <a:rPr lang="ko-KR" altLang="en-US" sz="20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교육과정</a:t>
            </a:r>
            <a:r>
              <a:rPr lang="en-US" altLang="ko-KR" sz="20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&gt;E-</a:t>
            </a:r>
            <a:r>
              <a:rPr lang="ko-KR" altLang="en-US" sz="20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교사연수</a:t>
            </a:r>
            <a:r>
              <a:rPr lang="en-US" altLang="ko-KR" sz="20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ko-KR" altLang="en-US" sz="20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수리수리마수리 마술수업</a:t>
            </a:r>
            <a:r>
              <a:rPr lang="en-US" altLang="ko-KR" sz="20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ko-KR" altLang="en-US" sz="20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예언하기 마술</a:t>
            </a:r>
            <a:endParaRPr lang="en-US" sz="2000" dirty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  <a:hlinkClick r:id="rId3"/>
              </a:rPr>
              <a:t>http</a:t>
            </a:r>
            <a:r>
              <a:rPr lang="en-US" sz="16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  <a:hlinkClick r:id="rId3"/>
              </a:rPr>
              <a:t>://</a:t>
            </a:r>
            <a:r>
              <a:rPr lang="en-US" sz="16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  <a:hlinkClick r:id="rId3"/>
              </a:rPr>
              <a:t>study.korean.net/servlet/action.app.StyAction?p_subj_target=BA&amp;p_menuCd=m101</a:t>
            </a:r>
            <a:endParaRPr lang="en-US" sz="16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sz="2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sz="2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457200" indent="-457200">
              <a:buAutoNum type="arabicParenR"/>
            </a:pP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종이 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9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등분</a:t>
            </a:r>
            <a:endParaRPr lang="en-US" altLang="ko-KR" sz="2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457200" indent="-457200">
              <a:buAutoNum type="arabicParenR"/>
            </a:pP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종이 찢기</a:t>
            </a:r>
            <a:endParaRPr lang="en-US" altLang="ko-KR" sz="2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457200" indent="-457200">
              <a:buAutoNum type="arabicParenR"/>
            </a:pP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주제 정하기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위인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직업</a:t>
            </a:r>
            <a:endParaRPr lang="en-US" altLang="ko-KR" sz="2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457200" indent="-457200">
              <a:buAutoNum type="arabicParenR"/>
            </a:pP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낱말쓰기</a:t>
            </a:r>
            <a:r>
              <a:rPr 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pPr marL="457200" indent="-457200">
              <a:buAutoNum type="arabicParenR"/>
            </a:pPr>
            <a:endParaRPr lang="en-US" sz="2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</a:p>
          <a:p>
            <a:r>
              <a:rPr lang="en-US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</a:p>
          <a:p>
            <a:r>
              <a:rPr lang="ko-KR" altLang="en-US" sz="2400" b="1" dirty="0" smtClean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endParaRPr lang="en-US" altLang="ko-KR" sz="2400" b="1" dirty="0" smtClean="0">
              <a:solidFill>
                <a:srgbClr val="00B0F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b="1" dirty="0">
              <a:solidFill>
                <a:srgbClr val="00B0F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b="1" dirty="0" smtClean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endParaRPr lang="en-US" altLang="ko-KR" sz="1100" spc="-20" dirty="0">
              <a:solidFill>
                <a:prstClr val="black">
                  <a:lumMod val="75000"/>
                  <a:lumOff val="2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ctrTitle" idx="4294967295"/>
          </p:nvPr>
        </p:nvSpPr>
        <p:spPr>
          <a:xfrm>
            <a:off x="0" y="477391"/>
            <a:ext cx="9144000" cy="791369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ko-KR" altLang="en-US" sz="3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스터디코리안을 활용한 </a:t>
            </a:r>
            <a:r>
              <a:rPr lang="ko-KR" altLang="en-US" sz="3600" b="1" dirty="0">
                <a:latin typeface="HY강B" panose="02030600000101010101" pitchFamily="18" charset="-127"/>
                <a:ea typeface="HY강B" panose="02030600000101010101" pitchFamily="18" charset="-127"/>
              </a:rPr>
              <a:t>이유</a:t>
            </a:r>
            <a:r>
              <a:rPr lang="en-US" sz="3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ko-KR" altLang="en-US" sz="3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집중력</a:t>
            </a:r>
            <a:r>
              <a:rPr lang="en-US" altLang="ko-KR" sz="3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/</a:t>
            </a:r>
            <a:r>
              <a:rPr lang="ko-KR" altLang="en-US" sz="3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흥미유발</a:t>
            </a:r>
            <a:r>
              <a:rPr lang="en-US" sz="3600" dirty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sz="3600" dirty="0">
                <a:latin typeface="HY강B" panose="02030600000101010101" pitchFamily="18" charset="-127"/>
                <a:ea typeface="HY강B" panose="02030600000101010101" pitchFamily="18" charset="-127"/>
              </a:rPr>
            </a:b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9" t="39384" r="41592" b="24407"/>
          <a:stretch/>
        </p:blipFill>
        <p:spPr bwMode="auto">
          <a:xfrm>
            <a:off x="5940152" y="3717032"/>
            <a:ext cx="1987957" cy="264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0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d16_패브릭_표지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2304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2564905"/>
            <a:ext cx="7704856" cy="648072"/>
          </a:xfrm>
          <a:effectLst>
            <a:outerShdw blurRad="63500" dir="2700000" algn="tl" rotWithShape="0">
              <a:prstClr val="black">
                <a:alpha val="37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ts val="5600"/>
              </a:lnSpc>
            </a:pPr>
            <a:r>
              <a:rPr lang="ko-KR" altLang="en-US" sz="4500" dirty="0" smtClean="0">
                <a:solidFill>
                  <a:srgbClr val="7030A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스터디코리안은</a:t>
            </a:r>
            <a:r>
              <a:rPr lang="en-US" altLang="ko-KR" sz="4500" dirty="0" smtClean="0">
                <a:solidFill>
                  <a:srgbClr val="7030A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?</a:t>
            </a:r>
            <a:br>
              <a:rPr lang="en-US" altLang="ko-KR" sz="4500" dirty="0" smtClean="0">
                <a:solidFill>
                  <a:srgbClr val="7030A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</a:br>
            <a:endParaRPr lang="ko-KR" altLang="en-US" sz="4500" dirty="0">
              <a:solidFill>
                <a:srgbClr val="7030A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50292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57192"/>
            <a:ext cx="38290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82248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4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0" y="1268760"/>
            <a:ext cx="9252520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ko-KR" altLang="en-US" sz="2400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나눔고딕" pitchFamily="50" charset="-127"/>
                <a:ea typeface="나눔고딕" pitchFamily="50" charset="-127"/>
              </a:rPr>
              <a:t>          </a:t>
            </a:r>
            <a:r>
              <a:rPr lang="ko-KR" altLang="en-US" sz="2800" spc="-2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 대상자</a:t>
            </a:r>
            <a:r>
              <a:rPr lang="en-US" altLang="ko-KR" sz="2800" spc="-2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2800" spc="-2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세종</a:t>
            </a:r>
            <a:r>
              <a:rPr lang="en-US" altLang="ko-KR" sz="2800" spc="-2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</a:t>
            </a:r>
            <a:r>
              <a:rPr lang="ko-KR" altLang="en-US" sz="2800" spc="-2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반</a:t>
            </a:r>
            <a:endParaRPr lang="en-US" altLang="ko-KR" sz="2800" spc="-20" dirty="0" smtClean="0">
              <a:solidFill>
                <a:srgbClr val="0070C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나이는 </a:t>
            </a:r>
            <a:r>
              <a:rPr lang="ko-KR" altLang="en-US" sz="2800" dirty="0">
                <a:latin typeface="HY강B" panose="02030600000101010101" pitchFamily="18" charset="-127"/>
                <a:ea typeface="HY강B" panose="02030600000101010101" pitchFamily="18" charset="-127"/>
              </a:rPr>
              <a:t>초등학교 </a:t>
            </a: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고학년 이상이나 </a:t>
            </a:r>
            <a:r>
              <a:rPr lang="ko-KR" altLang="en-US" sz="2800" dirty="0">
                <a:latin typeface="HY강B" panose="02030600000101010101" pitchFamily="18" charset="-127"/>
                <a:ea typeface="HY강B" panose="02030600000101010101" pitchFamily="18" charset="-127"/>
              </a:rPr>
              <a:t>중학생 </a:t>
            </a: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정도</a:t>
            </a:r>
            <a:r>
              <a:rPr lang="en-US" altLang="ko-KR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한국어 </a:t>
            </a:r>
            <a:r>
              <a:rPr lang="ko-KR" altLang="en-US" sz="2800" dirty="0">
                <a:latin typeface="HY강B" panose="02030600000101010101" pitchFamily="18" charset="-127"/>
                <a:ea typeface="HY강B" panose="02030600000101010101" pitchFamily="18" charset="-127"/>
              </a:rPr>
              <a:t>수준은 </a:t>
            </a: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기초나 초급</a:t>
            </a:r>
            <a:r>
              <a:rPr lang="en-US" altLang="ko-KR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endParaRPr lang="en-US" altLang="ko-KR" sz="28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ko-KR" altLang="en-US" sz="280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문제점</a:t>
            </a:r>
            <a:r>
              <a:rPr lang="en-US" altLang="ko-KR" sz="280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</a:p>
          <a:p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아동용으로 </a:t>
            </a:r>
            <a:r>
              <a:rPr lang="ko-KR" altLang="en-US" sz="2800" dirty="0">
                <a:latin typeface="HY강B" panose="02030600000101010101" pitchFamily="18" charset="-127"/>
                <a:ea typeface="HY강B" panose="02030600000101010101" pitchFamily="18" charset="-127"/>
              </a:rPr>
              <a:t>나온 학습교재를 쓰기에는 내용이 </a:t>
            </a:r>
            <a:endParaRPr lang="en-US" altLang="ko-KR" sz="28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8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</a:t>
            </a: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안 맞고 중급 </a:t>
            </a:r>
            <a:r>
              <a:rPr lang="ko-KR" altLang="en-US" sz="2800" dirty="0">
                <a:latin typeface="HY강B" panose="02030600000101010101" pitchFamily="18" charset="-127"/>
                <a:ea typeface="HY강B" panose="02030600000101010101" pitchFamily="18" charset="-127"/>
              </a:rPr>
              <a:t>교재를 쓰기에는 너무 </a:t>
            </a: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어려운 </a:t>
            </a:r>
            <a:endParaRPr lang="en-US" altLang="ko-KR" sz="28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8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</a:t>
            </a: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문제가 생김</a:t>
            </a:r>
            <a:r>
              <a:rPr lang="en-US" altLang="ko-KR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endParaRPr lang="en-US" altLang="ko-KR" sz="28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ko-KR" altLang="en-US" sz="2800" dirty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문제의 해결</a:t>
            </a:r>
            <a:r>
              <a:rPr lang="en-US" altLang="ko-KR" sz="28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endParaRPr lang="en-US" altLang="ko-KR" sz="28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8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</a:t>
            </a:r>
            <a:r>
              <a:rPr lang="ko-KR" altLang="en-US" sz="28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스터디코리안 </a:t>
            </a:r>
            <a:r>
              <a:rPr lang="ko-KR" altLang="en-US" sz="28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콘텐츠</a:t>
            </a:r>
            <a:endParaRPr lang="en-US" altLang="ko-KR" sz="28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8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endParaRPr lang="en-US" altLang="ko-KR" sz="2800" spc="-20" dirty="0">
              <a:solidFill>
                <a:prstClr val="black">
                  <a:lumMod val="75000"/>
                  <a:lumOff val="2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ctrTitle" idx="4294967295"/>
          </p:nvPr>
        </p:nvSpPr>
        <p:spPr>
          <a:xfrm>
            <a:off x="0" y="477391"/>
            <a:ext cx="6876430" cy="791369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ko-KR" altLang="en-US" sz="3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스터디코리안을 활용한 </a:t>
            </a:r>
            <a:r>
              <a:rPr lang="ko-KR" altLang="en-US" sz="3600" b="1" dirty="0">
                <a:latin typeface="HY강B" panose="02030600000101010101" pitchFamily="18" charset="-127"/>
                <a:ea typeface="HY강B" panose="02030600000101010101" pitchFamily="18" charset="-127"/>
              </a:rPr>
              <a:t>이유</a:t>
            </a:r>
            <a:r>
              <a:rPr lang="en-US" sz="3600" b="1" dirty="0"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en-US" sz="3600" dirty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sz="3600" dirty="0">
                <a:latin typeface="HY강B" panose="02030600000101010101" pitchFamily="18" charset="-127"/>
                <a:ea typeface="HY강B" panose="02030600000101010101" pitchFamily="18" charset="-127"/>
              </a:rPr>
            </a:b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3" y="0"/>
            <a:ext cx="9144003" cy="68616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007108"/>
              </p:ext>
            </p:extLst>
          </p:nvPr>
        </p:nvGraphicFramePr>
        <p:xfrm>
          <a:off x="-2" y="1"/>
          <a:ext cx="9144000" cy="68478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3292614"/>
                <a:gridCol w="5851386"/>
              </a:tblGrid>
              <a:tr h="9783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kern="100" dirty="0" smtClean="0">
                          <a:effectLst/>
                        </a:rPr>
                        <a:t>수업일자</a:t>
                      </a:r>
                      <a:endParaRPr lang="en-US" sz="2400" kern="100" dirty="0" smtClean="0"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  <a:defRPr/>
                      </a:pPr>
                      <a:r>
                        <a:rPr lang="en-US" sz="2400" kern="100" dirty="0" smtClean="0">
                          <a:effectLst/>
                        </a:rPr>
                        <a:t>4/26/2014  (</a:t>
                      </a:r>
                      <a:r>
                        <a:rPr lang="ko-KR" altLang="en-US" sz="2400" kern="100" dirty="0" smtClean="0">
                          <a:effectLst/>
                        </a:rPr>
                        <a:t>제</a:t>
                      </a:r>
                      <a:r>
                        <a:rPr lang="en-US" sz="2400" kern="100" dirty="0" smtClean="0">
                          <a:effectLst/>
                        </a:rPr>
                        <a:t> 10 </a:t>
                      </a:r>
                      <a:r>
                        <a:rPr lang="ko-KR" altLang="en-US" sz="2400" kern="100" dirty="0" smtClean="0">
                          <a:effectLst/>
                        </a:rPr>
                        <a:t>주</a:t>
                      </a:r>
                      <a:r>
                        <a:rPr lang="en-US" sz="2400" kern="100" dirty="0" smtClean="0">
                          <a:effectLst/>
                        </a:rPr>
                        <a:t>)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altLang="ko-KR" sz="24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  <a:hlinkClick r:id="rId3" action="ppaction://hlinkfile"/>
                        </a:rPr>
                        <a:t>1-</a:t>
                      </a:r>
                      <a:r>
                        <a:rPr lang="ko-KR" altLang="en-US" sz="24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  <a:hlinkClick r:id="rId3" action="ppaction://hlinkfile"/>
                        </a:rPr>
                        <a:t>학습지도안</a:t>
                      </a:r>
                      <a:r>
                        <a:rPr lang="en-US" altLang="ko-KR" sz="24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  <a:hlinkClick r:id="rId3" action="ppaction://hlinkfile"/>
                        </a:rPr>
                        <a:t>-9</a:t>
                      </a:r>
                      <a:r>
                        <a:rPr lang="ko-KR" altLang="en-US" sz="24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  <a:hlinkClick r:id="rId3" action="ppaction://hlinkfile"/>
                        </a:rPr>
                        <a:t>과 넌 꿈이 뭐야</a:t>
                      </a:r>
                      <a:r>
                        <a:rPr lang="en-US" altLang="ko-KR" sz="24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  <a:hlinkClick r:id="rId3" action="ppaction://hlinkfile"/>
                        </a:rPr>
                        <a:t>.</a:t>
                      </a:r>
                      <a:r>
                        <a:rPr lang="en-US" altLang="ko-KR" sz="2400" kern="10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  <a:hlinkClick r:id="rId3" action="ppaction://hlinkfile"/>
                        </a:rPr>
                        <a:t>docx</a:t>
                      </a:r>
                      <a:endParaRPr lang="en-US" sz="24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837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effectLst/>
                        </a:rPr>
                        <a:t>교과서</a:t>
                      </a:r>
                      <a:endParaRPr lang="en-US" sz="24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Textbook</a:t>
                      </a:r>
                      <a:endParaRPr lang="en-US" sz="24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effectLst/>
                        </a:rPr>
                        <a:t>틴코리안 </a:t>
                      </a:r>
                      <a:r>
                        <a:rPr lang="en-US" sz="2400" kern="100" dirty="0">
                          <a:effectLst/>
                        </a:rPr>
                        <a:t>E-Textbook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TeenKorean Plus</a:t>
                      </a:r>
                      <a:endParaRPr lang="en-US" sz="24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2584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effectLst/>
                        </a:rPr>
                        <a:t>교과 </a:t>
                      </a:r>
                      <a:r>
                        <a:rPr lang="ko-KR" sz="2400" kern="100" dirty="0" smtClean="0">
                          <a:effectLst/>
                        </a:rPr>
                        <a:t>제목</a:t>
                      </a:r>
                      <a:r>
                        <a:rPr lang="en-US" altLang="ko-KR" sz="2400" kern="100" dirty="0" smtClean="0">
                          <a:effectLst/>
                        </a:rPr>
                        <a:t> </a:t>
                      </a:r>
                      <a:r>
                        <a:rPr lang="ko-KR" sz="2400" kern="100" dirty="0" smtClean="0">
                          <a:effectLst/>
                        </a:rPr>
                        <a:t>및 </a:t>
                      </a:r>
                      <a:r>
                        <a:rPr lang="ko-KR" sz="2400" kern="100" dirty="0">
                          <a:effectLst/>
                        </a:rPr>
                        <a:t>주제</a:t>
                      </a:r>
                      <a:endParaRPr lang="en-US" sz="24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Title &amp; Topic</a:t>
                      </a:r>
                      <a:endParaRPr lang="en-US" sz="24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kern="100" dirty="0" smtClean="0">
                          <a:effectLst/>
                        </a:rPr>
                        <a:t>9</a:t>
                      </a:r>
                      <a:r>
                        <a:rPr lang="ko-KR" sz="2400" kern="100" dirty="0" smtClean="0">
                          <a:effectLst/>
                        </a:rPr>
                        <a:t>과</a:t>
                      </a:r>
                      <a:r>
                        <a:rPr lang="en-US" sz="2400" kern="100" dirty="0">
                          <a:effectLst/>
                        </a:rPr>
                        <a:t>-</a:t>
                      </a:r>
                      <a:r>
                        <a:rPr lang="ko-KR" sz="2400" kern="100" dirty="0">
                          <a:effectLst/>
                        </a:rPr>
                        <a:t>넌 꿈이 뭐야</a:t>
                      </a:r>
                      <a:r>
                        <a:rPr lang="en-US" sz="2400" kern="100" dirty="0">
                          <a:effectLst/>
                        </a:rPr>
                        <a:t>?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r>
                        <a:rPr lang="ko-KR" sz="2400" kern="100" dirty="0" smtClean="0">
                          <a:effectLst/>
                        </a:rPr>
                        <a:t>나의 </a:t>
                      </a:r>
                      <a:r>
                        <a:rPr lang="ko-KR" sz="2400" kern="100" dirty="0">
                          <a:effectLst/>
                        </a:rPr>
                        <a:t>꿈</a:t>
                      </a:r>
                      <a:r>
                        <a:rPr lang="en-US" sz="2400" kern="100" dirty="0">
                          <a:effectLst/>
                        </a:rPr>
                        <a:t>/</a:t>
                      </a:r>
                      <a:r>
                        <a:rPr lang="ko-KR" sz="2400" kern="100" dirty="0">
                          <a:effectLst/>
                        </a:rPr>
                        <a:t>장래희망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endParaRPr lang="en-US" sz="2400" kern="100" dirty="0" smtClean="0"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(</a:t>
                      </a:r>
                      <a:r>
                        <a:rPr lang="en-US" sz="2400" kern="100" dirty="0">
                          <a:effectLst/>
                        </a:rPr>
                        <a:t>My Dream/My future plans)</a:t>
                      </a:r>
                      <a:endParaRPr lang="en-US" sz="24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67558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effectLst/>
                        </a:rPr>
                        <a:t>학습목표</a:t>
                      </a:r>
                      <a:endParaRPr lang="en-US" sz="24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Learning Objectives </a:t>
                      </a:r>
                      <a:endParaRPr lang="en-US" sz="24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effectLst/>
                        </a:rPr>
                        <a:t>여러 종류의 직업과 관련된 낱말들을 </a:t>
                      </a:r>
                      <a:endParaRPr lang="en-US" altLang="ko-KR" sz="2400" kern="100" dirty="0" smtClean="0"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 smtClean="0">
                          <a:effectLst/>
                        </a:rPr>
                        <a:t>알고 </a:t>
                      </a:r>
                      <a:r>
                        <a:rPr lang="ko-KR" sz="2400" kern="100" dirty="0">
                          <a:effectLst/>
                        </a:rPr>
                        <a:t>자신의 꿈</a:t>
                      </a:r>
                      <a:r>
                        <a:rPr lang="en-US" sz="2400" kern="100" dirty="0">
                          <a:effectLst/>
                        </a:rPr>
                        <a:t> (</a:t>
                      </a:r>
                      <a:r>
                        <a:rPr lang="ko-KR" sz="2400" kern="100" dirty="0">
                          <a:effectLst/>
                        </a:rPr>
                        <a:t>장래희망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ko-KR" sz="2400" kern="100" dirty="0">
                          <a:effectLst/>
                        </a:rPr>
                        <a:t>에 대해 말과 글로 표현 할 수 있다</a:t>
                      </a:r>
                      <a:r>
                        <a:rPr lang="en-US" sz="2400" kern="100" dirty="0">
                          <a:effectLst/>
                        </a:rPr>
                        <a:t>.</a:t>
                      </a:r>
                      <a:endParaRPr lang="en-US" sz="24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095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 smtClean="0">
                          <a:effectLst/>
                        </a:rPr>
                        <a:t>차시</a:t>
                      </a:r>
                      <a:r>
                        <a:rPr lang="en-US" sz="2400" kern="100" dirty="0" smtClean="0">
                          <a:effectLst/>
                        </a:rPr>
                        <a:t> </a:t>
                      </a:r>
                      <a:r>
                        <a:rPr lang="ko-KR" sz="2400" kern="100" dirty="0" smtClean="0">
                          <a:effectLst/>
                        </a:rPr>
                        <a:t>및 </a:t>
                      </a:r>
                      <a:r>
                        <a:rPr lang="ko-KR" sz="2400" kern="100" dirty="0">
                          <a:effectLst/>
                        </a:rPr>
                        <a:t>준비물</a:t>
                      </a:r>
                      <a:endParaRPr lang="en-US" sz="24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Class Hours and 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Objects for class.</a:t>
                      </a:r>
                      <a:endParaRPr lang="en-US" sz="24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</a:t>
                      </a:r>
                      <a:r>
                        <a:rPr lang="ko-KR" sz="2400" kern="100" dirty="0">
                          <a:effectLst/>
                        </a:rPr>
                        <a:t>차시 각</a:t>
                      </a:r>
                      <a:r>
                        <a:rPr lang="en-US" sz="2400" kern="100" dirty="0">
                          <a:effectLst/>
                        </a:rPr>
                        <a:t> 50</a:t>
                      </a:r>
                      <a:r>
                        <a:rPr lang="ko-KR" sz="2400" kern="100" dirty="0">
                          <a:effectLst/>
                        </a:rPr>
                        <a:t>분 씩</a:t>
                      </a:r>
                      <a:r>
                        <a:rPr lang="en-US" sz="2400" kern="100" dirty="0">
                          <a:effectLst/>
                        </a:rPr>
                        <a:t>, </a:t>
                      </a:r>
                      <a:r>
                        <a:rPr lang="ko-KR" sz="2400" kern="100" dirty="0">
                          <a:effectLst/>
                        </a:rPr>
                        <a:t>총</a:t>
                      </a:r>
                      <a:r>
                        <a:rPr lang="en-US" sz="2400" kern="100" dirty="0">
                          <a:effectLst/>
                        </a:rPr>
                        <a:t> 100</a:t>
                      </a:r>
                      <a:r>
                        <a:rPr lang="ko-KR" sz="2400" kern="100" dirty="0">
                          <a:effectLst/>
                        </a:rPr>
                        <a:t>분</a:t>
                      </a:r>
                      <a:endParaRPr lang="en-US" sz="24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effectLst/>
                        </a:rPr>
                        <a:t>인터넷 가능 컴퓨터</a:t>
                      </a:r>
                      <a:r>
                        <a:rPr lang="en-US" sz="2400" kern="100" dirty="0">
                          <a:effectLst/>
                        </a:rPr>
                        <a:t>, </a:t>
                      </a:r>
                      <a:r>
                        <a:rPr lang="ko-KR" sz="2400" kern="100" dirty="0">
                          <a:effectLst/>
                        </a:rPr>
                        <a:t>스크린</a:t>
                      </a:r>
                      <a:r>
                        <a:rPr lang="en-US" sz="2400" kern="100" dirty="0">
                          <a:effectLst/>
                        </a:rPr>
                        <a:t>, </a:t>
                      </a:r>
                      <a:r>
                        <a:rPr lang="ko-KR" sz="2400" kern="100" dirty="0">
                          <a:effectLst/>
                        </a:rPr>
                        <a:t>낱말카드</a:t>
                      </a:r>
                      <a:r>
                        <a:rPr lang="en-US" sz="2400" kern="100" dirty="0">
                          <a:effectLst/>
                        </a:rPr>
                        <a:t>, </a:t>
                      </a:r>
                      <a:r>
                        <a:rPr lang="ko-KR" sz="2400" kern="100" dirty="0">
                          <a:effectLst/>
                        </a:rPr>
                        <a:t>종이</a:t>
                      </a:r>
                      <a:r>
                        <a:rPr lang="en-US" sz="2400" kern="100" dirty="0">
                          <a:effectLst/>
                        </a:rPr>
                        <a:t>, </a:t>
                      </a:r>
                      <a:r>
                        <a:rPr lang="ko-KR" sz="2400" kern="100" dirty="0">
                          <a:effectLst/>
                        </a:rPr>
                        <a:t>마커 </a:t>
                      </a:r>
                      <a:endParaRPr lang="en-US" sz="24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1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스터디코리안을 활용한 이유</a:t>
            </a:r>
            <a:r>
              <a:rPr 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ko-KR" alt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눈높이에 맞는 주제</a:t>
            </a:r>
            <a:endParaRPr lang="ko-KR" altLang="en-US" sz="2800" dirty="0">
              <a:solidFill>
                <a:prstClr val="white"/>
              </a:solidFill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0" y="1268760"/>
            <a:ext cx="9252520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ko-KR" altLang="en-US" sz="2800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나눔고딕" pitchFamily="50" charset="-127"/>
                <a:ea typeface="나눔고딕" pitchFamily="50" charset="-127"/>
              </a:rPr>
              <a:t>          </a:t>
            </a:r>
            <a:r>
              <a:rPr lang="en-US" sz="2800" dirty="0" smtClean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 </a:t>
            </a:r>
            <a:r>
              <a:rPr lang="en-US" sz="280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TeenKorean Plus: </a:t>
            </a:r>
          </a:p>
          <a:p>
            <a:r>
              <a:rPr lang="en-US" altLang="ko-KR" sz="2400" dirty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나이는 </a:t>
            </a:r>
            <a:r>
              <a:rPr lang="ko-KR" altLang="en-US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중학생 정도이나 한국어 수준이 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기초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초급 </a:t>
            </a:r>
            <a:r>
              <a:rPr lang="ko-KR" altLang="en-US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정도인 </a:t>
            </a:r>
            <a:endParaRPr lang="en-US" altLang="ko-KR" sz="2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b="1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</a:t>
            </a:r>
            <a:r>
              <a:rPr lang="ko-KR" altLang="en-US" sz="24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학생들의 </a:t>
            </a:r>
            <a:r>
              <a:rPr lang="ko-KR" altLang="en-US" sz="2400" b="1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눈높이에 맞게 흥미로운</a:t>
            </a:r>
            <a:r>
              <a:rPr lang="ko-KR" altLang="en-US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400" b="1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주제들로 구성되어 </a:t>
            </a:r>
            <a:r>
              <a:rPr lang="ko-KR" altLang="en-US" sz="24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있음</a:t>
            </a:r>
            <a:r>
              <a:rPr lang="en-US" altLang="ko-KR" sz="24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r>
              <a:rPr lang="en-US" altLang="ko-KR" sz="2400" b="1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(</a:t>
            </a:r>
            <a:r>
              <a:rPr lang="ko-KR" altLang="en-US" sz="24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학생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들이 </a:t>
            </a:r>
            <a:r>
              <a:rPr lang="ko-KR" altLang="en-US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관심을 가지는 내용을 선택해서 공부할 수 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있음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.)</a:t>
            </a:r>
          </a:p>
          <a:p>
            <a:endParaRPr lang="en-US" altLang="ko-KR" sz="2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sz="2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sz="2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sz="2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b="1" dirty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</a:p>
          <a:p>
            <a:r>
              <a:rPr lang="en-US" altLang="ko-KR" sz="2400" b="1" dirty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</a:t>
            </a:r>
            <a:endParaRPr lang="en-US" altLang="ko-KR" sz="1100" spc="-20" dirty="0">
              <a:solidFill>
                <a:prstClr val="black">
                  <a:lumMod val="75000"/>
                  <a:lumOff val="2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ctrTitle" idx="4294967295"/>
          </p:nvPr>
        </p:nvSpPr>
        <p:spPr>
          <a:xfrm>
            <a:off x="0" y="477391"/>
            <a:ext cx="9144000" cy="791369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36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</a:b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8835" r="39253" b="32534"/>
          <a:stretch/>
        </p:blipFill>
        <p:spPr bwMode="auto">
          <a:xfrm>
            <a:off x="928458" y="3068960"/>
            <a:ext cx="750648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626833" y="2924944"/>
            <a:ext cx="4448889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26834" y="4149080"/>
            <a:ext cx="43204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98426" y="5529466"/>
            <a:ext cx="4577297" cy="888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스터디코리안을 활용한 이유</a:t>
            </a:r>
            <a:r>
              <a:rPr 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문법 설명</a:t>
            </a:r>
            <a:endParaRPr lang="ko-KR" altLang="en-US" sz="2800" dirty="0">
              <a:solidFill>
                <a:prstClr val="white"/>
              </a:solidFill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0" y="1268760"/>
            <a:ext cx="9252520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ko-KR" altLang="en-US" sz="2400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나눔고딕" pitchFamily="50" charset="-127"/>
                <a:ea typeface="나눔고딕" pitchFamily="50" charset="-127"/>
              </a:rPr>
              <a:t>          </a:t>
            </a:r>
            <a:r>
              <a:rPr lang="en-US" altLang="ko-KR" sz="2400" b="1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스터디코리안 </a:t>
            </a:r>
            <a:r>
              <a:rPr lang="ko-KR" altLang="en-US" sz="2400" b="1" dirty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청소년을 위한 한국어 학습</a:t>
            </a:r>
            <a:r>
              <a:rPr lang="en-US" sz="2400" b="1" dirty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(</a:t>
            </a:r>
            <a:r>
              <a:rPr lang="ko-KR" altLang="en-US" sz="2400" b="1" dirty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초급</a:t>
            </a:r>
            <a:r>
              <a:rPr lang="en-US" sz="2400" b="1" dirty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):</a:t>
            </a:r>
            <a:endParaRPr lang="en-US" sz="2400" dirty="0">
              <a:solidFill>
                <a:srgbClr val="0070C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학생들이 </a:t>
            </a:r>
            <a:r>
              <a:rPr lang="ko-KR" altLang="en-US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문법</a:t>
            </a:r>
            <a:r>
              <a:rPr lang="en-US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</a:t>
            </a:r>
            <a:r>
              <a:rPr lang="ko-KR" altLang="en-US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문형을 이해하기 쉽게 </a:t>
            </a:r>
            <a:r>
              <a:rPr lang="ko-KR" altLang="en-US" sz="2400" b="1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문법 설명이 </a:t>
            </a:r>
            <a:endParaRPr lang="en-US" altLang="ko-KR" sz="2400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b="1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</a:t>
            </a:r>
            <a:r>
              <a:rPr lang="ko-KR" altLang="en-US" sz="24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영어로 </a:t>
            </a:r>
            <a:r>
              <a:rPr lang="ko-KR" altLang="en-US" sz="2400" b="1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잘 되어 있음</a:t>
            </a:r>
            <a:r>
              <a:rPr lang="en-US" altLang="ko-KR" sz="24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endParaRPr lang="en-US" altLang="ko-KR" sz="2400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algn="just">
              <a:spcAft>
                <a:spcPts val="0"/>
              </a:spcAft>
            </a:pPr>
            <a:r>
              <a:rPr lang="en-US" altLang="ko-KR" sz="24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ko-KR" altLang="en-US" sz="24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문법</a:t>
            </a:r>
            <a:r>
              <a:rPr lang="en-US" altLang="ko-KR" sz="24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‘</a:t>
            </a:r>
            <a:r>
              <a:rPr 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V+</a:t>
            </a:r>
            <a:r>
              <a: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고 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싶다</a:t>
            </a:r>
            <a:r>
              <a:rPr lang="en-US" altLang="ko-KR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’,  ‘</a:t>
            </a:r>
            <a:r>
              <a:rPr 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V</a:t>
            </a:r>
            <a:r>
              <a:rPr 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+</a:t>
            </a:r>
            <a:r>
              <a: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고 싶어하다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’</a:t>
            </a:r>
            <a:endParaRPr lang="en-US" altLang="ko-KR" sz="24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algn="just">
              <a:spcAft>
                <a:spcPts val="0"/>
              </a:spcAft>
            </a:pPr>
            <a:r>
              <a:rPr lang="en-US" altLang="ko-KR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</a:t>
            </a:r>
            <a:r>
              <a:rPr lang="ko-KR" altLang="en-US" sz="2400" b="1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나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는 크레용팝 노래를 듣</a:t>
            </a:r>
            <a:r>
              <a:rPr lang="ko-KR" altLang="en-US" sz="2400" b="1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고 싶어요</a:t>
            </a:r>
            <a:r>
              <a:rPr lang="en-US" altLang="ko-KR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그래서 한국에 가고 싶어요</a:t>
            </a:r>
            <a:r>
              <a:rPr lang="en-US" altLang="ko-KR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lvl="0" algn="just">
              <a:spcAft>
                <a:spcPts val="0"/>
              </a:spcAft>
            </a:pPr>
            <a:r>
              <a:rPr lang="en-US" altLang="ko-KR" sz="2400" b="1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b="1" smtClean="0">
                <a:latin typeface="HY강B" panose="02030600000101010101" pitchFamily="18" charset="-127"/>
                <a:ea typeface="HY강B" panose="02030600000101010101" pitchFamily="18" charset="-127"/>
              </a:rPr>
              <a:t>       </a:t>
            </a:r>
            <a:r>
              <a:rPr lang="ko-KR" altLang="en-US" sz="2400" b="1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은서</a:t>
            </a:r>
            <a:r>
              <a:rPr lang="ko-KR" altLang="en-US" sz="2400" b="1" smtClean="0">
                <a:latin typeface="HY강B" panose="02030600000101010101" pitchFamily="18" charset="-127"/>
                <a:ea typeface="HY강B" panose="02030600000101010101" pitchFamily="18" charset="-127"/>
              </a:rPr>
              <a:t>는 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엑소</a:t>
            </a:r>
            <a:r>
              <a:rPr lang="en-US" altLang="ko-KR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(EXO)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를 만나</a:t>
            </a:r>
            <a:r>
              <a:rPr lang="ko-KR" altLang="en-US" sz="2400" b="1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고 싶어해요</a:t>
            </a:r>
            <a:r>
              <a:rPr lang="en-US" altLang="ko-KR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sz="2400" b="1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  <a:cs typeface="MS Mincho"/>
            </a:endParaRPr>
          </a:p>
          <a:p>
            <a:endParaRPr lang="en-US" altLang="ko-KR" sz="2400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sz="2400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sz="2400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sz="2400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endParaRPr lang="en-US" sz="2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100" spc="-20" dirty="0">
              <a:solidFill>
                <a:prstClr val="black">
                  <a:lumMod val="75000"/>
                  <a:lumOff val="2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87055"/>
            <a:ext cx="3816424" cy="255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7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t="22432" r="28869" b="47780"/>
          <a:stretch/>
        </p:blipFill>
        <p:spPr bwMode="auto">
          <a:xfrm>
            <a:off x="827584" y="1340768"/>
            <a:ext cx="806904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t="12577" r="58040" b="78795"/>
          <a:stretch/>
        </p:blipFill>
        <p:spPr bwMode="auto">
          <a:xfrm>
            <a:off x="4427984" y="264790"/>
            <a:ext cx="3451620" cy="89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4790"/>
            <a:ext cx="7128792" cy="706090"/>
          </a:xfrm>
        </p:spPr>
        <p:txBody>
          <a:bodyPr/>
          <a:lstStyle/>
          <a:p>
            <a:r>
              <a:rPr lang="en-US" altLang="ko-KR" dirty="0" smtClean="0">
                <a:ln>
                  <a:solidFill>
                    <a:srgbClr val="FF0000"/>
                  </a:solidFill>
                </a:ln>
                <a:hlinkClick r:id="rId3" action="ppaction://hlinkpres?slideindex=1&amp;slidetitle="/>
              </a:rPr>
              <a:t>-</a:t>
            </a:r>
            <a:r>
              <a:rPr lang="ko-KR" altLang="en-US" dirty="0" smtClean="0">
                <a:ln>
                  <a:solidFill>
                    <a:srgbClr val="FF0000"/>
                  </a:solidFill>
                </a:ln>
                <a:hlinkClick r:id="rId3" action="ppaction://hlinkpres?slideindex=1&amp;slidetitle="/>
              </a:rPr>
              <a:t>고 싶다</a:t>
            </a:r>
            <a:r>
              <a:rPr lang="en-US" altLang="ko-KR" dirty="0" smtClean="0">
                <a:ln>
                  <a:solidFill>
                    <a:srgbClr val="FF0000"/>
                  </a:solidFill>
                </a:ln>
                <a:hlinkClick r:id="rId3" action="ppaction://hlinkpres?slideindex=1&amp;slidetitle="/>
              </a:rPr>
              <a:t>.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hlinkClick r:id="rId3" action="ppaction://hlinkpres?slideindex=1&amp;slidetitle="/>
              </a:rPr>
              <a:t>pptx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056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0" y="1268760"/>
            <a:ext cx="9252520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en-US" sz="280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ko-KR" altLang="en-US" sz="280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속담 </a:t>
            </a:r>
            <a:r>
              <a:rPr lang="en-US" altLang="ko-KR" sz="280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280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  <a:hlinkClick r:id="rId3" action="ppaction://hlinkfile"/>
              </a:rPr>
              <a:t>속담카드</a:t>
            </a:r>
            <a:r>
              <a:rPr lang="en-US" altLang="ko-KR" sz="280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  <a:hlinkClick r:id="rId3" action="ppaction://hlinkfile"/>
              </a:rPr>
              <a:t>.pdf</a:t>
            </a:r>
            <a:endParaRPr lang="en-US" altLang="ko-KR" sz="2800" dirty="0" smtClean="0">
              <a:solidFill>
                <a:srgbClr val="0070C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sz="2800" dirty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수업에 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활용하면 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좋은 내용의 속담들이 예쁜 그림카드로</a:t>
            </a:r>
            <a:endParaRPr lang="en-US" altLang="ko-KR" sz="2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만들어져 있어서 많은 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도움이 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됨</a:t>
            </a:r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altLang="ko-KR" sz="2000" kern="1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altLang="ko-KR" sz="2000" kern="1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000" kern="1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kern="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 </a:t>
            </a:r>
            <a:r>
              <a:rPr lang="ko-KR" altLang="en-US" sz="2400" kern="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★</a:t>
            </a:r>
            <a:r>
              <a:rPr lang="ko-KR" altLang="en-US" sz="2400" kern="100" dirty="0">
                <a:latin typeface="HY강B" panose="02030600000101010101" pitchFamily="18" charset="-127"/>
                <a:ea typeface="HY강B" panose="02030600000101010101" pitchFamily="18" charset="-127"/>
              </a:rPr>
              <a:t>마음에 있어야 꿈도 </a:t>
            </a:r>
            <a:r>
              <a:rPr lang="ko-KR" altLang="en-US" sz="2400" kern="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꾸지</a:t>
            </a:r>
            <a:r>
              <a:rPr lang="en-US" altLang="ko-KR" sz="2400" kern="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2400" dirty="0"/>
              <a:t> </a:t>
            </a:r>
            <a:endParaRPr lang="en-US" altLang="ko-KR" sz="2400" dirty="0" smtClean="0"/>
          </a:p>
          <a:p>
            <a:r>
              <a:rPr lang="en-US" altLang="ko-KR" sz="2400" dirty="0"/>
              <a:t> </a:t>
            </a:r>
            <a:r>
              <a:rPr lang="en-US" altLang="ko-KR" sz="2400" dirty="0" smtClean="0"/>
              <a:t>        </a:t>
            </a:r>
            <a:r>
              <a:rPr lang="ko-KR" altLang="en-US" sz="1600" dirty="0" smtClean="0"/>
              <a:t>☞ </a:t>
            </a:r>
            <a:r>
              <a:rPr lang="ko-KR" altLang="en-US" sz="1600" dirty="0"/>
              <a:t>무슨 일이든지 시작하기가 어렵지 일단 시작하면 일을 끝마치기는</a:t>
            </a:r>
            <a:endParaRPr lang="en-US" sz="1600" dirty="0"/>
          </a:p>
          <a:p>
            <a:r>
              <a:rPr lang="en-US" sz="1600" dirty="0"/>
              <a:t>             </a:t>
            </a:r>
            <a:r>
              <a:rPr lang="ko-KR" altLang="en-US" sz="1600" dirty="0"/>
              <a:t>그리 어렵지 아니함을 비유적으로 이르는 말</a:t>
            </a:r>
            <a:r>
              <a:rPr lang="en-US" sz="1600" dirty="0"/>
              <a:t>.</a:t>
            </a:r>
            <a:endParaRPr lang="en-US" sz="1600" kern="1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kern="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  </a:t>
            </a:r>
            <a:r>
              <a:rPr lang="ko-KR" altLang="en-US" sz="2000" kern="100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스터디 </a:t>
            </a:r>
            <a:r>
              <a:rPr lang="ko-KR" alt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코리안</a:t>
            </a:r>
            <a:r>
              <a:rPr 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ko-KR" alt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교사자료실</a:t>
            </a:r>
            <a:r>
              <a:rPr 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ko-KR" alt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수업자료</a:t>
            </a:r>
            <a:r>
              <a:rPr 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 </a:t>
            </a:r>
            <a:r>
              <a:rPr lang="ko-KR" alt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멀티미디어 자료</a:t>
            </a:r>
            <a:r>
              <a:rPr 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 </a:t>
            </a:r>
            <a:r>
              <a:rPr lang="ko-KR" alt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속담자료</a:t>
            </a:r>
            <a:r>
              <a:rPr 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ko-KR" alt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속담</a:t>
            </a:r>
            <a:r>
              <a:rPr lang="en-US" sz="2000" kern="100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4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sz="2000" kern="100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</a:t>
            </a:r>
            <a:r>
              <a:rPr lang="ko-KR" altLang="en-US" sz="2400" kern="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★시작이 반이다</a:t>
            </a:r>
            <a:r>
              <a:rPr lang="en-US" altLang="ko-KR" sz="2400" kern="1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     </a:t>
            </a:r>
            <a:r>
              <a:rPr lang="ko-KR" altLang="en-US" sz="1600" dirty="0" smtClean="0"/>
              <a:t>☞</a:t>
            </a:r>
            <a:r>
              <a:rPr lang="ko-KR" altLang="en-US" sz="1600" dirty="0"/>
              <a:t>생각이나 뜻이 없으면 이루어지는 것이 없음을 이르는 말</a:t>
            </a:r>
            <a:r>
              <a:rPr lang="en-US" sz="1600" dirty="0" smtClean="0"/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altLang="ko-KR" sz="16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kern="100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</a:t>
            </a:r>
            <a:r>
              <a:rPr lang="ko-KR" altLang="en-US" sz="2000" kern="100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스터디코리안</a:t>
            </a:r>
            <a:r>
              <a:rPr 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ko-KR" alt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교사자료실</a:t>
            </a:r>
            <a:r>
              <a:rPr 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 </a:t>
            </a:r>
            <a:r>
              <a:rPr lang="ko-KR" alt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수업자료</a:t>
            </a:r>
            <a:r>
              <a:rPr 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ko-KR" alt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척척박사</a:t>
            </a:r>
            <a:r>
              <a:rPr 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 </a:t>
            </a:r>
            <a:r>
              <a:rPr lang="ko-KR" altLang="en-US" sz="2000" kern="1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한국의 </a:t>
            </a:r>
            <a:r>
              <a:rPr lang="ko-KR" altLang="en-US" sz="2000" kern="100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속담</a:t>
            </a:r>
            <a:endParaRPr lang="en-US" sz="2000" dirty="0" smtClean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</a:t>
            </a:r>
          </a:p>
          <a:p>
            <a:r>
              <a:rPr 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</a:t>
            </a:r>
          </a:p>
          <a:p>
            <a:endParaRPr lang="en-US" sz="2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</a:t>
            </a:r>
          </a:p>
          <a:p>
            <a:endParaRPr lang="en-US" altLang="ko-KR" sz="2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 </a:t>
            </a:r>
          </a:p>
          <a:p>
            <a:endParaRPr lang="en-US" altLang="ko-KR" sz="2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2)</a:t>
            </a:r>
            <a:endParaRPr lang="en-US" altLang="ko-KR" sz="2400" b="1" dirty="0">
              <a:solidFill>
                <a:srgbClr val="00B0F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b="1" dirty="0" smtClean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endParaRPr lang="en-US" altLang="ko-KR" sz="1100" spc="-20" dirty="0">
              <a:solidFill>
                <a:prstClr val="black">
                  <a:lumMod val="75000"/>
                  <a:lumOff val="2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ctrTitle" idx="4294967295"/>
          </p:nvPr>
        </p:nvSpPr>
        <p:spPr>
          <a:xfrm>
            <a:off x="0" y="477391"/>
            <a:ext cx="9144000" cy="791369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ko-KR" altLang="en-US" sz="3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스터디코리안을 활용한 </a:t>
            </a:r>
            <a:r>
              <a:rPr lang="ko-KR" altLang="en-US" sz="3600" b="1" dirty="0">
                <a:latin typeface="HY강B" panose="02030600000101010101" pitchFamily="18" charset="-127"/>
                <a:ea typeface="HY강B" panose="02030600000101010101" pitchFamily="18" charset="-127"/>
              </a:rPr>
              <a:t>이유</a:t>
            </a:r>
            <a:r>
              <a:rPr lang="en-US" sz="3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3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그림카</a:t>
            </a:r>
            <a:r>
              <a:rPr lang="ko-KR" altLang="en-US" sz="3600" b="1" dirty="0">
                <a:latin typeface="HY강B" panose="02030600000101010101" pitchFamily="18" charset="-127"/>
                <a:ea typeface="HY강B" panose="02030600000101010101" pitchFamily="18" charset="-127"/>
              </a:rPr>
              <a:t>드</a:t>
            </a:r>
            <a:r>
              <a:rPr lang="en-US" sz="3600" dirty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sz="3600" dirty="0">
                <a:latin typeface="HY강B" panose="02030600000101010101" pitchFamily="18" charset="-127"/>
                <a:ea typeface="HY강B" panose="02030600000101010101" pitchFamily="18" charset="-127"/>
              </a:rPr>
            </a:b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39375" t="26796" r="30146" b="28078"/>
          <a:stretch/>
        </p:blipFill>
        <p:spPr bwMode="auto">
          <a:xfrm>
            <a:off x="5652120" y="2384884"/>
            <a:ext cx="2808312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92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0" y="1268760"/>
            <a:ext cx="9252520" cy="5589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en-US" altLang="ko-KR" sz="2800" b="1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4. </a:t>
            </a:r>
            <a:r>
              <a:rPr lang="ko-KR" altLang="en-US" sz="2800" b="1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신조어</a:t>
            </a:r>
            <a:r>
              <a:rPr lang="en-US" altLang="ko-KR" sz="2800" b="1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‘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한</a:t>
            </a:r>
            <a:r>
              <a:rPr lang="ko-KR" altLang="en-US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국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문화 익히기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’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매주 하나 </a:t>
            </a:r>
            <a:r>
              <a:rPr lang="ko-KR" altLang="en-US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씩 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배움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ko-KR" altLang="en-US" b="1" dirty="0">
                <a:solidFill>
                  <a:srgbClr val="00B050"/>
                </a:solidFill>
              </a:rPr>
              <a:t>스터디코리안</a:t>
            </a:r>
            <a:r>
              <a:rPr lang="en-US" b="1" dirty="0">
                <a:solidFill>
                  <a:srgbClr val="00B050"/>
                </a:solidFill>
              </a:rPr>
              <a:t>&gt; </a:t>
            </a:r>
            <a:r>
              <a:rPr lang="ko-KR" altLang="en-US" b="1" dirty="0">
                <a:solidFill>
                  <a:srgbClr val="00B050"/>
                </a:solidFill>
              </a:rPr>
              <a:t>교사 자료실</a:t>
            </a:r>
            <a:r>
              <a:rPr lang="en-US" b="1" dirty="0">
                <a:solidFill>
                  <a:srgbClr val="00B050"/>
                </a:solidFill>
              </a:rPr>
              <a:t> &gt; </a:t>
            </a:r>
            <a:r>
              <a:rPr lang="ko-KR" altLang="en-US" b="1" dirty="0">
                <a:solidFill>
                  <a:srgbClr val="00B050"/>
                </a:solidFill>
              </a:rPr>
              <a:t>우리말 윤내기</a:t>
            </a:r>
            <a:r>
              <a:rPr lang="en-US" b="1" dirty="0">
                <a:solidFill>
                  <a:srgbClr val="00B050"/>
                </a:solidFill>
              </a:rPr>
              <a:t>&gt; </a:t>
            </a:r>
            <a:r>
              <a:rPr lang="ko-KR" altLang="en-US" b="1" dirty="0" smtClean="0">
                <a:solidFill>
                  <a:srgbClr val="00B050"/>
                </a:solidFill>
              </a:rPr>
              <a:t>신조어</a:t>
            </a:r>
            <a:endParaRPr lang="en-US" altLang="ko-KR" b="1" dirty="0" smtClean="0">
              <a:solidFill>
                <a:srgbClr val="00B050"/>
              </a:solidFill>
            </a:endParaRPr>
          </a:p>
          <a:p>
            <a:r>
              <a:rPr lang="en-US" altLang="ko-KR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</a:t>
            </a:r>
            <a:r>
              <a:rPr lang="en-US" altLang="ko-KR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  <a:hlinkClick r:id="rId3"/>
              </a:rPr>
              <a:t>http</a:t>
            </a:r>
            <a:r>
              <a:rPr lang="en-US" altLang="ko-KR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  <a:hlinkClick r:id="rId3"/>
              </a:rPr>
              <a:t>://</a:t>
            </a:r>
            <a:r>
              <a:rPr lang="en-US" altLang="ko-KR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  <a:hlinkClick r:id="rId3"/>
              </a:rPr>
              <a:t>study.korean.net/servlet/action.app.WeekKorStudAction</a:t>
            </a:r>
            <a:endParaRPr lang="en-US" altLang="ko-KR" dirty="0" smtClean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dirty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‘</a:t>
            </a:r>
            <a:r>
              <a:rPr lang="ko-KR" altLang="en-US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깜놀</a:t>
            </a:r>
            <a:r>
              <a:rPr lang="en-US" altLang="ko-KR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’, 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엄친아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’,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‘</a:t>
            </a:r>
            <a:r>
              <a:rPr lang="ko-KR" altLang="en-US" sz="24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이상형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’-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부모님의 이상형은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?</a:t>
            </a:r>
            <a:endParaRPr lang="en-US" altLang="ko-KR" sz="2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                         </a:t>
            </a:r>
          </a:p>
          <a:p>
            <a:endParaRPr lang="en-US" altLang="ko-KR" sz="2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             </a:t>
            </a:r>
            <a:endParaRPr lang="en-US" altLang="ko-KR" sz="2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</a:t>
            </a:r>
            <a:endParaRPr lang="en-US" altLang="ko-KR" sz="1100" spc="-20" dirty="0">
              <a:solidFill>
                <a:prstClr val="black">
                  <a:lumMod val="75000"/>
                  <a:lumOff val="25000"/>
                </a:prst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ctrTitle" idx="4294967295"/>
          </p:nvPr>
        </p:nvSpPr>
        <p:spPr>
          <a:xfrm>
            <a:off x="0" y="477391"/>
            <a:ext cx="6876430" cy="791369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ko-KR" altLang="en-US" sz="3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스터디코리안을 활용한 </a:t>
            </a:r>
            <a:r>
              <a:rPr lang="ko-KR" altLang="en-US" sz="3600" b="1" dirty="0">
                <a:latin typeface="HY강B" panose="02030600000101010101" pitchFamily="18" charset="-127"/>
                <a:ea typeface="HY강B" panose="02030600000101010101" pitchFamily="18" charset="-127"/>
              </a:rPr>
              <a:t>이유</a:t>
            </a:r>
            <a:r>
              <a:rPr lang="en-US" sz="3600" b="1" dirty="0"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en-US" sz="3600" dirty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sz="3600" dirty="0">
                <a:latin typeface="HY강B" panose="02030600000101010101" pitchFamily="18" charset="-127"/>
                <a:ea typeface="HY강B" panose="02030600000101010101" pitchFamily="18" charset="-127"/>
              </a:rPr>
            </a:b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http://study.korean.net/jsp/lib/image_v.jsp?p_key=appweekkorstud&amp;p_realfile=studykorea_20130108151201_13576255217891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51" y="3501008"/>
            <a:ext cx="8136238" cy="3216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4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0" y="1268760"/>
            <a:ext cx="9252520" cy="5589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ko-KR" sz="2800" b="1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5. </a:t>
            </a:r>
            <a:r>
              <a:rPr lang="ko-KR" altLang="en-US" sz="2800" b="1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드라마</a:t>
            </a:r>
            <a:r>
              <a:rPr lang="en-US" altLang="ko-KR" sz="2800" b="1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‘</a:t>
            </a:r>
            <a:r>
              <a:rPr lang="ko-KR" altLang="en-US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드림 하이 </a:t>
            </a:r>
            <a:r>
              <a:rPr lang="en-US" altLang="ko-KR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’</a:t>
            </a:r>
          </a:p>
          <a:p>
            <a:r>
              <a:rPr lang="en-US" altLang="ko-KR" sz="2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도입부분이나 문법 설명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낱말 학습 및 대화 연습시에 사용</a:t>
            </a:r>
            <a:r>
              <a:rPr lang="en-US" altLang="ko-KR" sz="2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r>
              <a:rPr lang="ko-KR" altLang="en-US" b="1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스터디코리안</a:t>
            </a:r>
            <a:r>
              <a:rPr lang="en-US" b="1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ko-KR" altLang="en-US" b="1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문화역사</a:t>
            </a:r>
            <a:r>
              <a:rPr lang="en-US" b="1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ko-KR" altLang="en-US" b="1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드라마</a:t>
            </a:r>
            <a:r>
              <a:rPr lang="en-US" b="1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ko-KR" altLang="en-US" b="1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리안과 유진의 </a:t>
            </a:r>
            <a:r>
              <a:rPr lang="ko-KR" altLang="en-US" b="1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대사</a:t>
            </a:r>
            <a:endParaRPr lang="en-US" altLang="ko-KR" b="1" dirty="0" smtClean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sz="1400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  <a:hlinkClick r:id="rId3"/>
              </a:rPr>
              <a:t>               http</a:t>
            </a:r>
            <a:r>
              <a:rPr lang="en-US" sz="14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  <a:hlinkClick r:id="rId3"/>
              </a:rPr>
              <a:t>://</a:t>
            </a:r>
            <a:r>
              <a:rPr lang="en-US" sz="1400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  <a:hlinkClick r:id="rId3"/>
              </a:rPr>
              <a:t>study.korean.net/servlet/action.cut.DrmAction?p_process=drama_view11&amp;p_menuCd=m20201</a:t>
            </a:r>
            <a:endParaRPr lang="en-US" sz="1400" dirty="0" smtClean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sz="14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sz="1400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  </a:t>
            </a:r>
          </a:p>
          <a:p>
            <a:endParaRPr lang="en-US" altLang="ko-KR" sz="1400" dirty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 smtClean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 smtClean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 smtClean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 smtClean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 smtClean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 smtClean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</a:t>
            </a:r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1) 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들리는 낱말 적기</a:t>
            </a:r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우승</a:t>
            </a:r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활동</a:t>
            </a:r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포기</a:t>
            </a:r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선택</a:t>
            </a:r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친구</a:t>
            </a:r>
            <a:endParaRPr lang="en-US" altLang="ko-KR" sz="2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2) 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문법</a:t>
            </a:r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: N+(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</a:t>
            </a:r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니까</a:t>
            </a:r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 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친구니까</a:t>
            </a:r>
            <a:endParaRPr lang="en-US" altLang="ko-KR" sz="2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          N+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덕분에</a:t>
            </a:r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친구들 덕분에</a:t>
            </a:r>
            <a:endParaRPr lang="en-US" sz="2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dirty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ctrTitle" idx="4294967295"/>
          </p:nvPr>
        </p:nvSpPr>
        <p:spPr>
          <a:xfrm>
            <a:off x="0" y="477391"/>
            <a:ext cx="6876430" cy="791369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ko-KR" altLang="en-US" sz="3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스터디코리안을 활용한 </a:t>
            </a:r>
            <a:r>
              <a:rPr lang="ko-KR" altLang="en-US" sz="3600" b="1" dirty="0">
                <a:latin typeface="HY강B" panose="02030600000101010101" pitchFamily="18" charset="-127"/>
                <a:ea typeface="HY강B" panose="02030600000101010101" pitchFamily="18" charset="-127"/>
              </a:rPr>
              <a:t>이유</a:t>
            </a:r>
            <a:r>
              <a:rPr lang="en-US" sz="3600" b="1" dirty="0"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en-US" sz="3600" dirty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sz="3600" dirty="0">
                <a:latin typeface="HY강B" panose="02030600000101010101" pitchFamily="18" charset="-127"/>
                <a:ea typeface="HY강B" panose="02030600000101010101" pitchFamily="18" charset="-127"/>
              </a:rPr>
            </a:b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3880629" cy="275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1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ACC6"/>
      </a:hlink>
      <a:folHlink>
        <a:srgbClr val="7F7F7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576</Words>
  <Application>Microsoft Office PowerPoint</Application>
  <PresentationFormat>On-screen Show (4:3)</PresentationFormat>
  <Paragraphs>162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나눔고딕</vt:lpstr>
      <vt:lpstr>MS Mincho</vt:lpstr>
      <vt:lpstr>Times New Roman</vt:lpstr>
      <vt:lpstr>HY강B</vt:lpstr>
      <vt:lpstr>맑은 고딕</vt:lpstr>
      <vt:lpstr>HY동녘M</vt:lpstr>
      <vt:lpstr>1_Office 테마</vt:lpstr>
      <vt:lpstr> 스터디코리안 콘텐츠를  활용한  학습지도 사례  </vt:lpstr>
      <vt:lpstr>스터디코리안을 활용한 이유: </vt:lpstr>
      <vt:lpstr>PowerPoint Presentation</vt:lpstr>
      <vt:lpstr> </vt:lpstr>
      <vt:lpstr>PowerPoint Presentation</vt:lpstr>
      <vt:lpstr>-고 싶다.pptx</vt:lpstr>
      <vt:lpstr>스터디코리안을 활용한 이유: 그림카드 </vt:lpstr>
      <vt:lpstr>스터디코리안을 활용한 이유: </vt:lpstr>
      <vt:lpstr>스터디코리안을 활용한 이유: </vt:lpstr>
      <vt:lpstr>낱말 Vocabulary-직업 차트.docx</vt:lpstr>
      <vt:lpstr>스터디코리안을 활용한 이유:집중력/흥미유발 </vt:lpstr>
      <vt:lpstr>스터디코리안은?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sunmi</cp:lastModifiedBy>
  <cp:revision>35</cp:revision>
  <dcterms:created xsi:type="dcterms:W3CDTF">2011-09-01T09:12:42Z</dcterms:created>
  <dcterms:modified xsi:type="dcterms:W3CDTF">2014-07-11T22:36:34Z</dcterms:modified>
</cp:coreProperties>
</file>