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7" r:id="rId2"/>
    <p:sldId id="259" r:id="rId3"/>
    <p:sldId id="339" r:id="rId4"/>
    <p:sldId id="333" r:id="rId5"/>
    <p:sldId id="342" r:id="rId6"/>
    <p:sldId id="363" r:id="rId7"/>
    <p:sldId id="260" r:id="rId8"/>
    <p:sldId id="364" r:id="rId9"/>
    <p:sldId id="348" r:id="rId10"/>
    <p:sldId id="365" r:id="rId11"/>
    <p:sldId id="355" r:id="rId12"/>
    <p:sldId id="318" r:id="rId13"/>
    <p:sldId id="359" r:id="rId14"/>
    <p:sldId id="263" r:id="rId15"/>
    <p:sldId id="352" r:id="rId16"/>
    <p:sldId id="358" r:id="rId17"/>
    <p:sldId id="368" r:id="rId18"/>
    <p:sldId id="369" r:id="rId19"/>
    <p:sldId id="329" r:id="rId20"/>
  </p:sldIdLst>
  <p:sldSz cx="9144000" cy="6858000" type="screen4x3"/>
  <p:notesSz cx="6858000" cy="9144000"/>
  <p:defaultTextStyle>
    <a:defPPr>
      <a:defRPr lang="ko-KR"/>
    </a:defPPr>
    <a:lvl1pPr algn="just" rtl="0" fontAlgn="base" latinLnBrk="1">
      <a:spcBef>
        <a:spcPct val="50000"/>
      </a:spcBef>
      <a:spcAft>
        <a:spcPct val="0"/>
      </a:spcAft>
      <a:defRPr kumimoji="1" sz="3600" b="1" kern="1200">
        <a:solidFill>
          <a:srgbClr val="FF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itchFamily="50" charset="-127"/>
        <a:ea typeface="굴림" pitchFamily="50" charset="-127"/>
        <a:cs typeface="+mn-cs"/>
      </a:defRPr>
    </a:lvl1pPr>
    <a:lvl2pPr marL="457200" algn="just" rtl="0" fontAlgn="base" latinLnBrk="1">
      <a:spcBef>
        <a:spcPct val="50000"/>
      </a:spcBef>
      <a:spcAft>
        <a:spcPct val="0"/>
      </a:spcAft>
      <a:defRPr kumimoji="1" sz="3600" b="1" kern="1200">
        <a:solidFill>
          <a:srgbClr val="FF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itchFamily="50" charset="-127"/>
        <a:ea typeface="굴림" pitchFamily="50" charset="-127"/>
        <a:cs typeface="+mn-cs"/>
      </a:defRPr>
    </a:lvl2pPr>
    <a:lvl3pPr marL="914400" algn="just" rtl="0" fontAlgn="base" latinLnBrk="1">
      <a:spcBef>
        <a:spcPct val="50000"/>
      </a:spcBef>
      <a:spcAft>
        <a:spcPct val="0"/>
      </a:spcAft>
      <a:defRPr kumimoji="1" sz="3600" b="1" kern="1200">
        <a:solidFill>
          <a:srgbClr val="FF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itchFamily="50" charset="-127"/>
        <a:ea typeface="굴림" pitchFamily="50" charset="-127"/>
        <a:cs typeface="+mn-cs"/>
      </a:defRPr>
    </a:lvl3pPr>
    <a:lvl4pPr marL="1371600" algn="just" rtl="0" fontAlgn="base" latinLnBrk="1">
      <a:spcBef>
        <a:spcPct val="50000"/>
      </a:spcBef>
      <a:spcAft>
        <a:spcPct val="0"/>
      </a:spcAft>
      <a:defRPr kumimoji="1" sz="3600" b="1" kern="1200">
        <a:solidFill>
          <a:srgbClr val="FF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itchFamily="50" charset="-127"/>
        <a:ea typeface="굴림" pitchFamily="50" charset="-127"/>
        <a:cs typeface="+mn-cs"/>
      </a:defRPr>
    </a:lvl4pPr>
    <a:lvl5pPr marL="1828800" algn="just" rtl="0" fontAlgn="base" latinLnBrk="1">
      <a:spcBef>
        <a:spcPct val="50000"/>
      </a:spcBef>
      <a:spcAft>
        <a:spcPct val="0"/>
      </a:spcAft>
      <a:defRPr kumimoji="1" sz="3600" b="1" kern="1200">
        <a:solidFill>
          <a:srgbClr val="FF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3600" b="1" kern="1200">
        <a:solidFill>
          <a:srgbClr val="FF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3600" b="1" kern="1200">
        <a:solidFill>
          <a:srgbClr val="FF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3600" b="1" kern="1200">
        <a:solidFill>
          <a:srgbClr val="FF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3600" b="1" kern="1200">
        <a:solidFill>
          <a:srgbClr val="FF66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C00CC"/>
    <a:srgbClr val="9900FF"/>
    <a:srgbClr val="336600"/>
    <a:srgbClr val="996633"/>
    <a:srgbClr val="663300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1062" autoAdjust="0"/>
  </p:normalViewPr>
  <p:slideViewPr>
    <p:cSldViewPr>
      <p:cViewPr varScale="1">
        <p:scale>
          <a:sx n="66" d="100"/>
          <a:sy n="66" d="100"/>
        </p:scale>
        <p:origin x="-18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22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4C5E2398-9AEC-48F9-83E3-E59954B6147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5437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14501-4EC3-4CA0-817E-58A19FB4F4C4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399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ko-KR" altLang="en-US"/>
              <a:t>지금 보고 계시는 것은 </a:t>
            </a:r>
            <a:r>
              <a:rPr lang="en-US" altLang="ko-KR"/>
              <a:t>1333</a:t>
            </a:r>
            <a:r>
              <a:rPr lang="ko-KR" altLang="en-US"/>
              <a:t>년 고려시대 여주 이씨의 족보로 호주가 여성인 낙랑군부인 최씨로 되어있고 그 아래 아들이 기록되어 있음을 알 수 있습니다</a:t>
            </a:r>
            <a:r>
              <a:rPr lang="en-US" altLang="ko-KR"/>
              <a:t>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micro\pot\bright\1\back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FDF"/>
              </a:clrFrom>
              <a:clrTo>
                <a:srgbClr val="EEE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228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micro\pot\bright\1\d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6359525"/>
            <a:ext cx="9144000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pic>
        <p:nvPicPr>
          <p:cNvPr id="4102" name="Picture 6" descr="F:\micro\pot\bright\1\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066EF76-BEF8-4A89-99F9-82F2FF85344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7BA8C-E107-4A96-8CD5-24B836FFF7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891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71387-844D-44E5-B05A-312308BB0F4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7215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980C5D-6B73-4A14-8041-4D3C657360A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775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5CBE3C-54DC-4518-9FAD-15D2EF559F1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657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제목, 클립 아트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클립 아트 개체 틀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ADAD33-27DA-4D66-B02D-21740D3C40C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716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5C816-D71E-4781-A1DE-23C60DC1536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042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49140-90AB-4F5F-B397-E416B6417F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728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907C0-107B-4BC2-A673-F91600A0F8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282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41133-0A96-48BF-BF38-35C8139A60B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696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98DFB-B8E2-42A3-840E-362691C6E18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294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1728D-1D1D-4C9A-A466-A7674F13F8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994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1203-B634-4D19-A021-970FD3EF49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653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1D113-A15A-474D-9BCF-2D36F0B3D1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689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micro\pot\bright\1\back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EEEFDF"/>
              </a:clrFrom>
              <a:clrTo>
                <a:srgbClr val="EEE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228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micro\pot\bright\1\dn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6359525"/>
            <a:ext cx="9144000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0"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 altLang="ko-KR"/>
          </a:p>
        </p:txBody>
      </p:sp>
      <p:pic>
        <p:nvPicPr>
          <p:cNvPr id="3078" name="Picture 6" descr="F:\micro\pot\bright\1\top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 b="0">
                <a:solidFill>
                  <a:schemeClr val="tx1"/>
                </a:solidFill>
                <a:effectLst/>
              </a:defRPr>
            </a:lvl1pPr>
          </a:lstStyle>
          <a:p>
            <a:fld id="{F791670C-82BC-4597-B348-77F2D23B99F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95000"/>
        <a:buFont typeface="Wingdings 2" pitchFamily="18" charset="2"/>
        <a:buBlip>
          <a:blip r:embed="rId20"/>
        </a:buBlip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95000"/>
        <a:buFont typeface="Wingdings 2" pitchFamily="18" charset="2"/>
        <a:buChar char="®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 2" pitchFamily="18" charset="2"/>
        <a:buChar char="®"/>
        <a:defRPr kumimoji="1" sz="23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95000"/>
        <a:buFont typeface="Wingdings 2" pitchFamily="18" charset="2"/>
        <a:buChar char="®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 2" pitchFamily="18" charset="2"/>
        <a:buChar char="®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 2" pitchFamily="18" charset="2"/>
        <a:buChar char="®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 2" pitchFamily="18" charset="2"/>
        <a:buChar char="®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 2" pitchFamily="18" charset="2"/>
        <a:buChar char="®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 2" pitchFamily="18" charset="2"/>
        <a:buChar char="®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7924800" cy="403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궁서"/>
                <a:ea typeface="궁서"/>
              </a:rPr>
              <a:t>고려시대 여성들은</a:t>
            </a:r>
          </a:p>
          <a:p>
            <a:pPr algn="ctr"/>
            <a:r>
              <a:rPr lang="ko-KR" altLang="en-US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궁서"/>
                <a:ea typeface="궁서"/>
              </a:rPr>
              <a:t>어떻게 살았을까</a:t>
            </a:r>
            <a:r>
              <a:rPr lang="en-US" altLang="ko-KR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궁서"/>
                <a:ea typeface="궁서"/>
              </a:rPr>
              <a:t>?</a:t>
            </a:r>
            <a:endParaRPr lang="ko-KR" altLang="en-US" kern="10"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궁서"/>
              <a:ea typeface="궁서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그렇다면 제사는</a:t>
            </a:r>
            <a:r>
              <a:rPr lang="en-US" altLang="ko-KR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?</a:t>
            </a:r>
          </a:p>
        </p:txBody>
      </p:sp>
      <p:sp>
        <p:nvSpPr>
          <p:cNvPr id="179203" name="AutoShape 3"/>
          <p:cNvSpPr>
            <a:spLocks noChangeArrowheads="1"/>
          </p:cNvSpPr>
          <p:nvPr/>
        </p:nvSpPr>
        <p:spPr bwMode="auto">
          <a:xfrm>
            <a:off x="533400" y="1600200"/>
            <a:ext cx="8077200" cy="1600200"/>
          </a:xfrm>
          <a:prstGeom prst="downArrowCallout">
            <a:avLst>
              <a:gd name="adj1" fmla="val 34726"/>
              <a:gd name="adj2" fmla="val 43255"/>
              <a:gd name="adj3" fmla="val 17264"/>
              <a:gd name="adj4" fmla="val 52778"/>
            </a:avLst>
          </a:prstGeom>
          <a:gradFill rotWithShape="0">
            <a:gsLst>
              <a:gs pos="0">
                <a:srgbClr val="FF99FF"/>
              </a:gs>
              <a:gs pos="50000">
                <a:srgbClr val="FF99FF">
                  <a:gamma/>
                  <a:tint val="0"/>
                  <a:invGamma/>
                </a:srgbClr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ko-KR" altLang="en-US" sz="4800">
                <a:solidFill>
                  <a:schemeClr val="tx1"/>
                </a:solidFill>
                <a:effectLst/>
              </a:rPr>
              <a:t>자녀 균분 상속</a:t>
            </a:r>
          </a:p>
        </p:txBody>
      </p:sp>
      <p:sp>
        <p:nvSpPr>
          <p:cNvPr id="179204" name="AutoShape 4"/>
          <p:cNvSpPr>
            <a:spLocks noChangeArrowheads="1"/>
          </p:cNvSpPr>
          <p:nvPr/>
        </p:nvSpPr>
        <p:spPr bwMode="auto">
          <a:xfrm>
            <a:off x="533400" y="3276600"/>
            <a:ext cx="8077200" cy="1600200"/>
          </a:xfrm>
          <a:prstGeom prst="downArrowCallout">
            <a:avLst>
              <a:gd name="adj1" fmla="val 34726"/>
              <a:gd name="adj2" fmla="val 43255"/>
              <a:gd name="adj3" fmla="val 17264"/>
              <a:gd name="adj4" fmla="val 51986"/>
            </a:avLst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ko-KR" altLang="en-US" sz="4800">
                <a:solidFill>
                  <a:schemeClr val="tx1"/>
                </a:solidFill>
                <a:effectLst/>
              </a:rPr>
              <a:t>딸도 제사 권리</a:t>
            </a:r>
            <a:r>
              <a:rPr lang="en-US" altLang="ko-KR" sz="480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4800">
                <a:solidFill>
                  <a:schemeClr val="tx1"/>
                </a:solidFill>
                <a:effectLst/>
              </a:rPr>
              <a:t>의무</a:t>
            </a:r>
          </a:p>
        </p:txBody>
      </p:sp>
      <p:sp>
        <p:nvSpPr>
          <p:cNvPr id="179205" name="AutoShape 5"/>
          <p:cNvSpPr>
            <a:spLocks noChangeArrowheads="1"/>
          </p:cNvSpPr>
          <p:nvPr/>
        </p:nvSpPr>
        <p:spPr bwMode="auto">
          <a:xfrm>
            <a:off x="533400" y="4953000"/>
            <a:ext cx="80772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CCFF"/>
              </a:gs>
              <a:gs pos="50000">
                <a:srgbClr val="66CCFF">
                  <a:gamma/>
                  <a:tint val="0"/>
                  <a:invGamma/>
                </a:srgbClr>
              </a:gs>
              <a:gs pos="100000">
                <a:srgbClr val="66CCFF"/>
              </a:gs>
            </a:gsLst>
            <a:lin ang="5400000" scaled="1"/>
          </a:gradFill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ko-KR" altLang="en-US" sz="4800">
                <a:solidFill>
                  <a:schemeClr val="tx1"/>
                </a:solidFill>
                <a:effectLst/>
              </a:rPr>
              <a:t>형제 자매가 돌아가면서 지냄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nimBg="1" autoUpdateAnimBg="0"/>
      <p:bldP spid="179204" grpId="0" animBg="1" autoUpdateAnimBg="0"/>
      <p:bldP spid="17920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1026" descr="C:\My Documents\ppt\고려여성\포맷변환_조선-분재기(모변전래부변전래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 b="13182"/>
          <a:stretch>
            <a:fillRect/>
          </a:stretch>
        </p:blipFill>
        <p:spPr bwMode="auto">
          <a:xfrm>
            <a:off x="0" y="228600"/>
            <a:ext cx="9144000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5" name="Line 1029"/>
          <p:cNvSpPr>
            <a:spLocks noChangeShapeType="1"/>
          </p:cNvSpPr>
          <p:nvPr/>
        </p:nvSpPr>
        <p:spPr bwMode="auto">
          <a:xfrm>
            <a:off x="4572000" y="1066800"/>
            <a:ext cx="0" cy="6400800"/>
          </a:xfrm>
          <a:prstGeom prst="lin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68963" name="Text Box 1027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재산권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WordArt 2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64770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궁서"/>
                <a:ea typeface="궁서"/>
              </a:rPr>
              <a:t>호적 및 족보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1026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호 적</a:t>
            </a:r>
          </a:p>
        </p:txBody>
      </p:sp>
      <p:graphicFrame>
        <p:nvGraphicFramePr>
          <p:cNvPr id="173182" name="Group 1150"/>
          <p:cNvGraphicFramePr>
            <a:graphicFrameLocks noGrp="1"/>
          </p:cNvGraphicFramePr>
          <p:nvPr/>
        </p:nvGraphicFramePr>
        <p:xfrm>
          <a:off x="533400" y="1676400"/>
          <a:ext cx="8077200" cy="4206240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6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 sz="21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호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戶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) 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김영록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金英祿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6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 sz="21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호처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戶妻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) 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우근이</a:t>
                      </a:r>
                      <a:endParaRPr kumimoji="1" lang="ko-KR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궁서" pitchFamily="18" charset="-127"/>
                        <a:ea typeface="궁서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699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6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 sz="21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부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익려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益侶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b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조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김보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金甫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b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증조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군식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君式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b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모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조이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召史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b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외조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이인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李仁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endParaRPr kumimoji="1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6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 sz="21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부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임천년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林千年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b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조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임고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林固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b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증조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임종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林宗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b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모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조이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召史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b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외조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금음이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今音伊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0975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6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 sz="21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자식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1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남 난우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蘭祐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0975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6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 sz="21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호처의 어머니 쪽에서 전래한 비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婢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기지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已知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가 낳은 비 갓가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加叱加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의 딸인 비 사계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四桂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3173" name="Rectangle 1141"/>
          <p:cNvSpPr>
            <a:spLocks noChangeArrowheads="1"/>
          </p:cNvSpPr>
          <p:nvPr/>
        </p:nvSpPr>
        <p:spPr bwMode="auto">
          <a:xfrm>
            <a:off x="533400" y="1676400"/>
            <a:ext cx="1295400" cy="27432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3174" name="Rectangle 1142"/>
          <p:cNvSpPr>
            <a:spLocks noChangeArrowheads="1"/>
          </p:cNvSpPr>
          <p:nvPr/>
        </p:nvSpPr>
        <p:spPr bwMode="auto">
          <a:xfrm>
            <a:off x="4572000" y="1676400"/>
            <a:ext cx="1905000" cy="2743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3179" name="Rectangle 1147"/>
          <p:cNvSpPr>
            <a:spLocks noChangeArrowheads="1"/>
          </p:cNvSpPr>
          <p:nvPr/>
        </p:nvSpPr>
        <p:spPr bwMode="auto">
          <a:xfrm>
            <a:off x="533400" y="4876800"/>
            <a:ext cx="5867400" cy="609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3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3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73" grpId="0" animBg="1"/>
      <p:bldP spid="173174" grpId="0" animBg="1"/>
      <p:bldP spid="1731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여주이씨 준호구</a:t>
            </a:r>
          </a:p>
        </p:txBody>
      </p:sp>
      <p:graphicFrame>
        <p:nvGraphicFramePr>
          <p:cNvPr id="39014" name="Group 102"/>
          <p:cNvGraphicFramePr>
            <a:graphicFrameLocks noGrp="1"/>
          </p:cNvGraphicFramePr>
          <p:nvPr/>
        </p:nvGraphicFramePr>
        <p:xfrm>
          <a:off x="533400" y="1676400"/>
          <a:ext cx="8077200" cy="4541520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180975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6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 sz="21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호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戶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) 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낙랑군부인최씨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樂浪郡夫人崔氏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b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60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세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,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본관 경주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慶州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endParaRPr kumimoji="1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궁서" pitchFamily="18" charset="-127"/>
                        <a:ea typeface="궁서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699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6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 sz="21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부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심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諶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b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조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인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仁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b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증조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백유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白楡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b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외조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오극정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吳克正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endParaRPr kumimoji="1" lang="en-US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6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 sz="21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남편의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부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수해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秀海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b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      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조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교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喬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 </a:t>
                      </a:r>
                      <a:b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   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증조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효온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孝溫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</a:t>
                      </a:r>
                      <a:b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     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외조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민발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閔拔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0975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6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 sz="21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거느린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率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 1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남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윤배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允培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), 32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세</a:t>
                      </a:r>
                      <a:b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            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2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남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윤성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允成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), 28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세</a:t>
                      </a:r>
                      <a:b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            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3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남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윤방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允芳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), 24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세</a:t>
                      </a:r>
                      <a:b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</a:b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               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4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남 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: 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혜근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(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惠根</a:t>
                      </a:r>
                      <a:r>
                        <a:rPr kumimoji="1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), 19</a:t>
                      </a:r>
                      <a:r>
                        <a:rPr kumimoji="1" lang="ko-KR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궁서" pitchFamily="18" charset="-127"/>
                          <a:ea typeface="궁서" pitchFamily="18" charset="-127"/>
                        </a:rPr>
                        <a:t>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015" name="Rectangle 103"/>
          <p:cNvSpPr>
            <a:spLocks noChangeArrowheads="1"/>
          </p:cNvSpPr>
          <p:nvPr/>
        </p:nvSpPr>
        <p:spPr bwMode="auto">
          <a:xfrm>
            <a:off x="1143000" y="1676400"/>
            <a:ext cx="6858000" cy="533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017" name="Rectangle 105"/>
          <p:cNvSpPr>
            <a:spLocks noChangeArrowheads="1"/>
          </p:cNvSpPr>
          <p:nvPr/>
        </p:nvSpPr>
        <p:spPr bwMode="auto">
          <a:xfrm>
            <a:off x="533400" y="4419600"/>
            <a:ext cx="2667000" cy="1828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019" name="AutoShape 107"/>
          <p:cNvSpPr>
            <a:spLocks noChangeArrowheads="1"/>
          </p:cNvSpPr>
          <p:nvPr/>
        </p:nvSpPr>
        <p:spPr bwMode="auto">
          <a:xfrm>
            <a:off x="990600" y="2286000"/>
            <a:ext cx="7162800" cy="20574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tint val="0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>
              <a:spcBef>
                <a:spcPct val="0"/>
              </a:spcBef>
            </a:pPr>
            <a:r>
              <a:rPr lang="ko-KR" altLang="en-US" sz="8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궁서" pitchFamily="18" charset="-127"/>
                <a:ea typeface="궁서" pitchFamily="18" charset="-127"/>
              </a:rPr>
              <a:t>여성 호주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9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9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" grpId="0" animBg="1"/>
      <p:bldP spid="39017" grpId="0" animBg="1"/>
      <p:bldP spid="3901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C:\My Documents\ppt\고려여성\포맷변환_고려-분재기(재산분배권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재산 분배권</a:t>
            </a:r>
          </a:p>
        </p:txBody>
      </p:sp>
      <p:sp>
        <p:nvSpPr>
          <p:cNvPr id="165893" name="Oval 5"/>
          <p:cNvSpPr>
            <a:spLocks noChangeArrowheads="1"/>
          </p:cNvSpPr>
          <p:nvPr/>
        </p:nvSpPr>
        <p:spPr bwMode="auto">
          <a:xfrm>
            <a:off x="381000" y="1143000"/>
            <a:ext cx="3581400" cy="57150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050" descr="C:\My Documents\ppt\고려여성\포맷변환_조선-족보(안동권씨성화보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5" name="Text Box 2051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족 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1026" descr="C:\My Documents\ppt\고려여성\포맷변환_조선-족보(출생순기재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5556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3" name="Text Box 1027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족 보</a:t>
            </a:r>
          </a:p>
        </p:txBody>
      </p:sp>
      <p:sp>
        <p:nvSpPr>
          <p:cNvPr id="184324" name="AutoShape 1028"/>
          <p:cNvSpPr>
            <a:spLocks noChangeArrowheads="1"/>
          </p:cNvSpPr>
          <p:nvPr/>
        </p:nvSpPr>
        <p:spPr bwMode="auto">
          <a:xfrm>
            <a:off x="4114800" y="1981200"/>
            <a:ext cx="4876800" cy="1295400"/>
          </a:xfrm>
          <a:prstGeom prst="wedgeRoundRectCallout">
            <a:avLst>
              <a:gd name="adj1" fmla="val -47005"/>
              <a:gd name="adj2" fmla="val 12058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ko-KR" altLang="en-US" sz="5400">
                <a:solidFill>
                  <a:schemeClr val="hlink"/>
                </a:solidFill>
                <a:effectLst/>
              </a:rPr>
              <a:t>출생순 기재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9" name="Picture 5" descr="C:\My Documents\ppt\고려여성\포맷변환_조선-족보(사위이름기재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60960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족 보</a:t>
            </a:r>
          </a:p>
        </p:txBody>
      </p:sp>
      <p:sp>
        <p:nvSpPr>
          <p:cNvPr id="185348" name="AutoShape 4"/>
          <p:cNvSpPr>
            <a:spLocks noChangeArrowheads="1"/>
          </p:cNvSpPr>
          <p:nvPr/>
        </p:nvSpPr>
        <p:spPr bwMode="auto">
          <a:xfrm>
            <a:off x="304800" y="4343400"/>
            <a:ext cx="4648200" cy="1295400"/>
          </a:xfrm>
          <a:prstGeom prst="wedgeRoundRectCallout">
            <a:avLst>
              <a:gd name="adj1" fmla="val 56764"/>
              <a:gd name="adj2" fmla="val -15367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ko-KR" altLang="en-US" sz="5400">
                <a:solidFill>
                  <a:schemeClr val="hlink"/>
                </a:solidFill>
                <a:effectLst/>
              </a:rPr>
              <a:t>사위 기재</a:t>
            </a:r>
          </a:p>
        </p:txBody>
      </p:sp>
      <p:sp>
        <p:nvSpPr>
          <p:cNvPr id="185350" name="Oval 6"/>
          <p:cNvSpPr>
            <a:spLocks noChangeArrowheads="1"/>
          </p:cNvSpPr>
          <p:nvPr/>
        </p:nvSpPr>
        <p:spPr bwMode="auto">
          <a:xfrm>
            <a:off x="5029200" y="1143000"/>
            <a:ext cx="1828800" cy="21336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animBg="1" autoUpdateAnimBg="0"/>
      <p:bldP spid="1853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2051" descr="C:\My Documents\ppt\고려여성\포맷변환_조선-족보(외손이름기재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Text Box 2052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족 보</a:t>
            </a:r>
          </a:p>
        </p:txBody>
      </p:sp>
      <p:sp>
        <p:nvSpPr>
          <p:cNvPr id="141318" name="AutoShape 2054"/>
          <p:cNvSpPr>
            <a:spLocks noChangeArrowheads="1"/>
          </p:cNvSpPr>
          <p:nvPr/>
        </p:nvSpPr>
        <p:spPr bwMode="auto">
          <a:xfrm>
            <a:off x="762000" y="1752600"/>
            <a:ext cx="4648200" cy="1295400"/>
          </a:xfrm>
          <a:prstGeom prst="wedgeRoundRectCallout">
            <a:avLst>
              <a:gd name="adj1" fmla="val 35111"/>
              <a:gd name="adj2" fmla="val 11789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ko-KR" altLang="en-US" sz="5400">
                <a:solidFill>
                  <a:schemeClr val="hlink"/>
                </a:solidFill>
                <a:effectLst/>
              </a:rPr>
              <a:t>외손 기재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64770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궁서"/>
                <a:ea typeface="궁서"/>
              </a:rPr>
              <a:t>혼인 풍습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처가살이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22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48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今 則 娶 妻 男 歸 于 女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4000" b="0">
                <a:solidFill>
                  <a:schemeClr val="hlink"/>
                </a:solidFill>
                <a:effectLst/>
                <a:latin typeface="궁서" pitchFamily="18" charset="-127"/>
                <a:ea typeface="궁서" pitchFamily="18" charset="-127"/>
              </a:rPr>
              <a:t>처를 취함에 </a:t>
            </a:r>
            <a:r>
              <a:rPr lang="ko-KR" altLang="en-US" sz="4000" b="0">
                <a:solidFill>
                  <a:srgbClr val="FF0000"/>
                </a:solidFill>
                <a:effectLst/>
                <a:latin typeface="궁서" pitchFamily="18" charset="-127"/>
                <a:ea typeface="궁서" pitchFamily="18" charset="-127"/>
              </a:rPr>
              <a:t>남자가 여자집에 가고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22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48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凡 己 所 須 婦 家 是 據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457200" y="3581400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4000" b="0">
                <a:solidFill>
                  <a:schemeClr val="hlink"/>
                </a:solidFill>
                <a:effectLst/>
                <a:latin typeface="궁서" pitchFamily="18" charset="-127"/>
                <a:ea typeface="궁서" pitchFamily="18" charset="-127"/>
              </a:rPr>
              <a:t>필요한 모든 것을 </a:t>
            </a:r>
            <a:r>
              <a:rPr lang="ko-KR" altLang="en-US" sz="4000" b="0">
                <a:solidFill>
                  <a:srgbClr val="FF0000"/>
                </a:solidFill>
                <a:effectLst/>
                <a:latin typeface="궁서" pitchFamily="18" charset="-127"/>
                <a:ea typeface="궁서" pitchFamily="18" charset="-127"/>
              </a:rPr>
              <a:t>처가에 의지하니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457200" y="4495800"/>
            <a:ext cx="822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48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姑 舅 之 恩 有 同 怙 恃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0" y="52578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4000" b="0">
                <a:solidFill>
                  <a:srgbClr val="FF0000"/>
                </a:solidFill>
                <a:effectLst/>
                <a:latin typeface="궁서" pitchFamily="18" charset="-127"/>
                <a:ea typeface="궁서" pitchFamily="18" charset="-127"/>
              </a:rPr>
              <a:t>장인</a:t>
            </a:r>
            <a:r>
              <a:rPr lang="ko-KR" altLang="en-US" b="0">
                <a:solidFill>
                  <a:srgbClr val="FF0000"/>
                </a:solidFill>
                <a:effectLst/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4000" b="0">
                <a:solidFill>
                  <a:srgbClr val="FF0000"/>
                </a:solidFill>
                <a:effectLst/>
                <a:latin typeface="궁서" pitchFamily="18" charset="-127"/>
                <a:ea typeface="궁서" pitchFamily="18" charset="-127"/>
              </a:rPr>
              <a:t>장모</a:t>
            </a:r>
            <a:r>
              <a:rPr lang="ko-KR" altLang="en-US" sz="4000" b="0">
                <a:solidFill>
                  <a:schemeClr val="hlink"/>
                </a:solidFill>
                <a:effectLst/>
                <a:latin typeface="궁서" pitchFamily="18" charset="-127"/>
                <a:ea typeface="궁서" pitchFamily="18" charset="-127"/>
              </a:rPr>
              <a:t>의</a:t>
            </a:r>
            <a:r>
              <a:rPr lang="ko-KR" altLang="en-US" b="0">
                <a:solidFill>
                  <a:schemeClr val="hlink"/>
                </a:solidFill>
                <a:effectLst/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4000" b="0">
                <a:solidFill>
                  <a:schemeClr val="hlink"/>
                </a:solidFill>
                <a:effectLst/>
                <a:latin typeface="궁서" pitchFamily="18" charset="-127"/>
                <a:ea typeface="궁서" pitchFamily="18" charset="-127"/>
              </a:rPr>
              <a:t>은혜가</a:t>
            </a:r>
            <a:r>
              <a:rPr lang="ko-KR" altLang="en-US" b="0">
                <a:solidFill>
                  <a:schemeClr val="hlink"/>
                </a:solidFill>
                <a:effectLst/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4000" b="0">
                <a:solidFill>
                  <a:srgbClr val="FF0000"/>
                </a:solidFill>
                <a:effectLst/>
                <a:latin typeface="궁서" pitchFamily="18" charset="-127"/>
                <a:ea typeface="궁서" pitchFamily="18" charset="-127"/>
              </a:rPr>
              <a:t>부모의</a:t>
            </a:r>
            <a:r>
              <a:rPr lang="ko-KR" altLang="en-US" b="0">
                <a:solidFill>
                  <a:srgbClr val="FF0000"/>
                </a:solidFill>
                <a:effectLst/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4000" b="0">
                <a:solidFill>
                  <a:srgbClr val="FF0000"/>
                </a:solidFill>
                <a:effectLst/>
                <a:latin typeface="궁서" pitchFamily="18" charset="-127"/>
                <a:ea typeface="궁서" pitchFamily="18" charset="-127"/>
              </a:rPr>
              <a:t>은혜와</a:t>
            </a:r>
            <a:r>
              <a:rPr lang="ko-KR" altLang="en-US" b="0">
                <a:solidFill>
                  <a:srgbClr val="FF0000"/>
                </a:solidFill>
                <a:effectLst/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4000" b="0">
                <a:solidFill>
                  <a:srgbClr val="FF0000"/>
                </a:solidFill>
                <a:effectLst/>
                <a:latin typeface="궁서" pitchFamily="18" charset="-127"/>
                <a:ea typeface="궁서" pitchFamily="18" charset="-127"/>
              </a:rPr>
              <a:t>같다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2819400" y="609600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이규보</a:t>
            </a:r>
            <a:r>
              <a:rPr lang="en-US" altLang="ko-KR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&lt;</a:t>
            </a:r>
            <a:r>
              <a:rPr lang="ko-KR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동국이상국집</a:t>
            </a:r>
            <a:r>
              <a:rPr lang="en-US" altLang="ko-KR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utoUpdateAnimBg="0"/>
      <p:bldP spid="151559" grpId="0" autoUpdateAnimBg="0"/>
      <p:bldP spid="15156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5" descr="C:\My Documents\ppt\고려여성\포맷변환_고려-일부다처주장(박유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84263"/>
            <a:ext cx="7696200" cy="577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2" name="Picture 4" descr="C:\My Documents\ppt\고려여성\포맷변환_고려-일부다처제(원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777240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일부다처</a:t>
            </a:r>
            <a:r>
              <a:rPr lang="en-US" altLang="ko-KR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질문(전자음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1" name="Picture 7" descr="C:\My Documents\ppt\고려여성\포맷변환_고려-이혼(충숙왕비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82675"/>
            <a:ext cx="7696200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이혼과 재혼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8229600" cy="43592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ko-KR" altLang="en-US" sz="4000">
                <a:solidFill>
                  <a:schemeClr val="tx1"/>
                </a:solidFill>
                <a:effectLst/>
              </a:rPr>
              <a:t>충숙왕의 다섯 번째 부인인 수비권씨는</a:t>
            </a:r>
            <a:r>
              <a:rPr lang="ko-KR" altLang="en-US" sz="4000">
                <a:solidFill>
                  <a:srgbClr val="000000"/>
                </a:solidFill>
                <a:effectLst/>
              </a:rPr>
              <a:t> </a:t>
            </a:r>
            <a:r>
              <a:rPr lang="ko-KR" altLang="en-US" sz="4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원래 전형이란 사람에게 시집</a:t>
            </a:r>
            <a:r>
              <a:rPr lang="ko-KR" altLang="en-US" sz="4000">
                <a:solidFill>
                  <a:schemeClr val="tx1"/>
                </a:solidFill>
                <a:effectLst/>
              </a:rPr>
              <a:t>갔으나</a:t>
            </a:r>
            <a:r>
              <a:rPr lang="en-US" altLang="ko-KR" sz="400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4000">
                <a:solidFill>
                  <a:schemeClr val="tx1"/>
                </a:solidFill>
                <a:effectLst/>
              </a:rPr>
              <a:t>전씨 집안이 좋지 않다고 하여 이혼하고자 하였다</a:t>
            </a:r>
            <a:r>
              <a:rPr lang="en-US" altLang="ko-KR" sz="4000">
                <a:solidFill>
                  <a:schemeClr val="tx1"/>
                </a:solidFill>
                <a:effectLst/>
              </a:rPr>
              <a:t>. </a:t>
            </a:r>
            <a:r>
              <a:rPr lang="ko-KR" altLang="en-US" sz="4000">
                <a:solidFill>
                  <a:schemeClr val="tx1"/>
                </a:solidFill>
                <a:effectLst/>
              </a:rPr>
              <a:t>그러나 이 일이 제대로 이루어지지 않자 왕명에 의탁하여 </a:t>
            </a:r>
            <a:r>
              <a:rPr lang="ko-KR" altLang="en-US" sz="4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이혼을 하고 그 후에 왕비가 되었다</a:t>
            </a:r>
            <a:r>
              <a:rPr lang="en-US" altLang="ko-KR" sz="4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8229600" cy="3019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ko-KR" altLang="en-US" sz="4800">
                <a:solidFill>
                  <a:schemeClr val="tx1"/>
                </a:solidFill>
                <a:effectLst/>
              </a:rPr>
              <a:t>고려인들은 </a:t>
            </a:r>
            <a:r>
              <a:rPr lang="ko-KR" altLang="en-US" sz="48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쉽게 결혼하고 쉽게 헤어져</a:t>
            </a:r>
            <a:r>
              <a:rPr lang="ko-KR" altLang="en-US" sz="4800">
                <a:solidFill>
                  <a:srgbClr val="000000"/>
                </a:solidFill>
                <a:effectLst/>
              </a:rPr>
              <a:t> </a:t>
            </a:r>
            <a:r>
              <a:rPr lang="ko-KR" altLang="en-US" sz="4800">
                <a:solidFill>
                  <a:schemeClr val="tx1"/>
                </a:solidFill>
                <a:effectLst/>
              </a:rPr>
              <a:t>그 예법을 알지 못하니 가소로울 뿐이다</a:t>
            </a:r>
            <a:r>
              <a:rPr lang="en-US" altLang="ko-KR" sz="4800">
                <a:solidFill>
                  <a:schemeClr val="tx1"/>
                </a:solidFill>
                <a:effectLst/>
              </a:rPr>
              <a:t>.</a:t>
            </a:r>
            <a:br>
              <a:rPr lang="en-US" altLang="ko-KR" sz="4800">
                <a:solidFill>
                  <a:schemeClr val="tx1"/>
                </a:solidFill>
                <a:effectLst/>
              </a:rPr>
            </a:br>
            <a:r>
              <a:rPr lang="en-US" altLang="ko-KR" sz="4800">
                <a:solidFill>
                  <a:schemeClr val="tx1"/>
                </a:solidFill>
                <a:effectLst/>
              </a:rPr>
              <a:t>               </a:t>
            </a:r>
            <a:r>
              <a:rPr lang="ko-KR" altLang="en-US" sz="4800">
                <a:solidFill>
                  <a:schemeClr val="tx1"/>
                </a:solidFill>
                <a:effectLst/>
              </a:rPr>
              <a:t>서긍</a:t>
            </a:r>
            <a:r>
              <a:rPr lang="en-US" altLang="ko-KR" sz="4800">
                <a:solidFill>
                  <a:schemeClr val="tx1"/>
                </a:solidFill>
                <a:effectLst/>
              </a:rPr>
              <a:t>, &lt;</a:t>
            </a:r>
            <a:r>
              <a:rPr lang="ko-KR" altLang="en-US" sz="4800">
                <a:solidFill>
                  <a:schemeClr val="tx1"/>
                </a:solidFill>
                <a:effectLst/>
              </a:rPr>
              <a:t>고려도경</a:t>
            </a:r>
            <a:r>
              <a:rPr lang="en-US" altLang="ko-KR" sz="4800">
                <a:solidFill>
                  <a:schemeClr val="tx1"/>
                </a:solidFill>
                <a:effectLst/>
              </a:rPr>
              <a:t>&gt;</a:t>
            </a:r>
            <a:r>
              <a:rPr lang="en-US" altLang="ko-KR" sz="4800">
                <a:solidFill>
                  <a:srgbClr val="000000"/>
                </a:solidFill>
                <a:effectLst/>
              </a:rPr>
              <a:t> </a:t>
            </a:r>
            <a:endParaRPr lang="en-US" altLang="ko-KR" sz="48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SPEN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 autoUpdateAnimBg="0"/>
      <p:bldP spid="15462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8" name="Text Box 1030"/>
          <p:cNvSpPr txBox="1">
            <a:spLocks noChangeArrowheads="1"/>
          </p:cNvSpPr>
          <p:nvPr/>
        </p:nvSpPr>
        <p:spPr bwMode="auto">
          <a:xfrm>
            <a:off x="457200" y="1752600"/>
            <a:ext cx="8229600" cy="272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latinLnBrk="0" hangingPunct="0">
              <a:lnSpc>
                <a:spcPct val="120000"/>
              </a:lnSpc>
              <a:spcBef>
                <a:spcPct val="0"/>
              </a:spcBef>
            </a:pPr>
            <a:r>
              <a:rPr kumimoji="0" lang="ko-KR" altLang="en-US" sz="48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전남편과 후남편을 모두 기록</a:t>
            </a:r>
            <a:r>
              <a:rPr kumimoji="0" lang="ko-KR" altLang="en-US" sz="4800">
                <a:solidFill>
                  <a:schemeClr val="tx1"/>
                </a:solidFill>
                <a:effectLst/>
              </a:rPr>
              <a:t/>
            </a:r>
            <a:br>
              <a:rPr kumimoji="0" lang="ko-KR" altLang="en-US" sz="4800">
                <a:solidFill>
                  <a:schemeClr val="tx1"/>
                </a:solidFill>
                <a:effectLst/>
              </a:rPr>
            </a:br>
            <a:r>
              <a:rPr kumimoji="0" lang="ko-KR" altLang="en-US" sz="4800">
                <a:solidFill>
                  <a:schemeClr val="tx1"/>
                </a:solidFill>
                <a:effectLst/>
              </a:rPr>
              <a:t>하고 은폐하지 말라</a:t>
            </a:r>
            <a:r>
              <a:rPr kumimoji="0" lang="en-US" altLang="ko-KR" sz="4800">
                <a:solidFill>
                  <a:schemeClr val="tx1"/>
                </a:solidFill>
                <a:effectLst/>
              </a:rPr>
              <a:t>.</a:t>
            </a:r>
            <a:br>
              <a:rPr kumimoji="0" lang="en-US" altLang="ko-KR" sz="4800">
                <a:solidFill>
                  <a:schemeClr val="tx1"/>
                </a:solidFill>
                <a:effectLst/>
              </a:rPr>
            </a:br>
            <a:r>
              <a:rPr kumimoji="0" lang="en-US" altLang="ko-KR" sz="4800">
                <a:solidFill>
                  <a:schemeClr val="tx1"/>
                </a:solidFill>
                <a:effectLst/>
              </a:rPr>
              <a:t>            &lt;</a:t>
            </a:r>
            <a:r>
              <a:rPr kumimoji="0" lang="ko-KR" altLang="en-US" sz="4800">
                <a:solidFill>
                  <a:schemeClr val="tx1"/>
                </a:solidFill>
                <a:effectLst/>
              </a:rPr>
              <a:t>문화류씨 가정보</a:t>
            </a:r>
            <a:r>
              <a:rPr kumimoji="0" lang="en-US" altLang="ko-KR" sz="4800">
                <a:solidFill>
                  <a:schemeClr val="tx1"/>
                </a:solidFill>
                <a:effectLst/>
              </a:rPr>
              <a:t>&gt;</a:t>
            </a:r>
            <a:endParaRPr lang="en-US" altLang="ko-KR" sz="4800">
              <a:solidFill>
                <a:schemeClr val="tx1"/>
              </a:solidFill>
              <a:effectLst/>
            </a:endParaRPr>
          </a:p>
        </p:txBody>
      </p:sp>
      <p:sp>
        <p:nvSpPr>
          <p:cNvPr id="177154" name="Text Box 1026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이혼과 재혼</a:t>
            </a:r>
          </a:p>
        </p:txBody>
      </p:sp>
      <p:sp>
        <p:nvSpPr>
          <p:cNvPr id="177157" name="Text Box 1029"/>
          <p:cNvSpPr txBox="1">
            <a:spLocks noChangeArrowheads="1"/>
          </p:cNvSpPr>
          <p:nvPr/>
        </p:nvSpPr>
        <p:spPr bwMode="auto">
          <a:xfrm>
            <a:off x="457200" y="1752600"/>
            <a:ext cx="8229600" cy="25304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ko-KR" altLang="en-US" sz="4000">
                <a:solidFill>
                  <a:schemeClr val="tx1"/>
                </a:solidFill>
                <a:effectLst/>
              </a:rPr>
              <a:t>충선왕의 후실 순비는 평양공 현의 처로 </a:t>
            </a:r>
            <a:r>
              <a:rPr lang="en-US" altLang="ko-KR" sz="4000">
                <a:solidFill>
                  <a:schemeClr val="tx1"/>
                </a:solidFill>
                <a:effectLst/>
              </a:rPr>
              <a:t>3</a:t>
            </a:r>
            <a:r>
              <a:rPr lang="ko-KR" altLang="en-US" sz="4000">
                <a:solidFill>
                  <a:schemeClr val="tx1"/>
                </a:solidFill>
                <a:effectLst/>
              </a:rPr>
              <a:t>남 </a:t>
            </a:r>
            <a:r>
              <a:rPr lang="en-US" altLang="ko-KR" sz="4000">
                <a:solidFill>
                  <a:schemeClr val="tx1"/>
                </a:solidFill>
                <a:effectLst/>
              </a:rPr>
              <a:t>4</a:t>
            </a:r>
            <a:r>
              <a:rPr lang="ko-KR" altLang="en-US" sz="4000">
                <a:solidFill>
                  <a:schemeClr val="tx1"/>
                </a:solidFill>
                <a:effectLst/>
              </a:rPr>
              <a:t>녀의 어머니였는데 </a:t>
            </a:r>
            <a:r>
              <a:rPr lang="ko-KR" altLang="en-US" sz="4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남편과 사별 후 </a:t>
            </a:r>
            <a:r>
              <a:rPr lang="en-US" altLang="ko-KR" sz="4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</a:t>
            </a:r>
            <a:r>
              <a:rPr lang="ko-KR" altLang="en-US" sz="4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세의 나이로 왕비가 되었다</a:t>
            </a:r>
            <a:r>
              <a:rPr lang="en-US" altLang="ko-KR" sz="4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 animBg="1" autoUpdateAnimBg="0"/>
      <p:bldP spid="17715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64770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궁서"/>
                <a:ea typeface="궁서"/>
              </a:rPr>
              <a:t>상속 제도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균분 상속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229600" cy="50450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ko-KR" altLang="en-US">
                <a:solidFill>
                  <a:srgbClr val="000000"/>
                </a:solidFill>
                <a:effectLst/>
              </a:rPr>
              <a:t>어머니가 일찍이 재산을 나누어 줄 때 </a:t>
            </a:r>
            <a:r>
              <a:rPr lang="ko-KR" altLang="en-US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나익희</a:t>
            </a:r>
            <a:r>
              <a:rPr lang="ko-KR" altLang="en-US">
                <a:solidFill>
                  <a:srgbClr val="000000"/>
                </a:solidFill>
                <a:effectLst/>
              </a:rPr>
              <a:t>에게는 따로 노비 </a:t>
            </a:r>
            <a:r>
              <a:rPr lang="en-US" altLang="ko-KR">
                <a:solidFill>
                  <a:srgbClr val="000000"/>
                </a:solidFill>
                <a:effectLst/>
              </a:rPr>
              <a:t>40</a:t>
            </a:r>
            <a:r>
              <a:rPr lang="ko-KR" altLang="en-US">
                <a:solidFill>
                  <a:srgbClr val="000000"/>
                </a:solidFill>
                <a:effectLst/>
              </a:rPr>
              <a:t>구를 물려주었다</a:t>
            </a:r>
            <a:r>
              <a:rPr lang="en-US" altLang="ko-KR">
                <a:solidFill>
                  <a:srgbClr val="000000"/>
                </a:solidFill>
                <a:effectLst/>
              </a:rPr>
              <a:t>. </a:t>
            </a:r>
            <a:r>
              <a:rPr lang="ko-KR" altLang="en-US">
                <a:solidFill>
                  <a:srgbClr val="000000"/>
                </a:solidFill>
                <a:effectLst/>
              </a:rPr>
              <a:t>나익희는 </a:t>
            </a:r>
            <a:r>
              <a:rPr lang="ko-KR" altLang="en-US">
                <a:solidFill>
                  <a:srgbClr val="000000"/>
                </a:solidFill>
                <a:effectLst/>
                <a:latin typeface="Times New Roman"/>
              </a:rPr>
              <a:t>“</a:t>
            </a:r>
            <a:r>
              <a:rPr lang="ko-KR" altLang="en-US">
                <a:solidFill>
                  <a:srgbClr val="000000"/>
                </a:solidFill>
                <a:effectLst/>
              </a:rPr>
              <a:t>제가 </a:t>
            </a:r>
            <a:r>
              <a:rPr lang="en-US" altLang="ko-KR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ko-KR" altLang="en-US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남매 가운데 외아들이라 해서 어찌 사소한 것을 더 차지</a:t>
            </a:r>
            <a:r>
              <a:rPr lang="ko-KR" altLang="en-US">
                <a:solidFill>
                  <a:srgbClr val="000000"/>
                </a:solidFill>
                <a:effectLst/>
              </a:rPr>
              <a:t>하여 여러 자녀들로 하여금 화목하게 살게 하려 한 어머니의 거룩한 뜻을 더럽히겠습니까</a:t>
            </a:r>
            <a:r>
              <a:rPr lang="en-US" altLang="ko-KR">
                <a:solidFill>
                  <a:srgbClr val="000000"/>
                </a:solidFill>
                <a:effectLst/>
              </a:rPr>
              <a:t>?</a:t>
            </a:r>
            <a:r>
              <a:rPr lang="en-US" altLang="ko-KR">
                <a:solidFill>
                  <a:srgbClr val="000000"/>
                </a:solidFill>
                <a:effectLst/>
                <a:latin typeface="Times New Roman"/>
              </a:rPr>
              <a:t>”</a:t>
            </a:r>
            <a:r>
              <a:rPr lang="en-US" altLang="ko-KR">
                <a:solidFill>
                  <a:srgbClr val="000000"/>
                </a:solidFill>
                <a:effectLst/>
              </a:rPr>
              <a:t> </a:t>
            </a:r>
            <a:r>
              <a:rPr lang="ko-KR" altLang="en-US">
                <a:solidFill>
                  <a:srgbClr val="000000"/>
                </a:solidFill>
                <a:effectLst/>
              </a:rPr>
              <a:t>라고 하면서 </a:t>
            </a:r>
            <a:r>
              <a:rPr lang="ko-KR" altLang="en-US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사양하자 어머니가 옳게 여기고 그 말을 따랐다</a:t>
            </a:r>
            <a:r>
              <a:rPr lang="en-US" altLang="ko-KR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altLang="ko-KR">
                <a:solidFill>
                  <a:srgbClr val="000000"/>
                </a:solidFill>
                <a:effectLst/>
                <a:latin typeface="Times New Roman"/>
              </a:rPr>
              <a:t>     </a:t>
            </a:r>
            <a:r>
              <a:rPr lang="en-US" altLang="ko-KR">
                <a:solidFill>
                  <a:srgbClr val="000000"/>
                </a:solidFill>
                <a:effectLst/>
              </a:rPr>
              <a:t>                        &lt;</a:t>
            </a:r>
            <a:r>
              <a:rPr lang="ko-KR" altLang="en-US">
                <a:solidFill>
                  <a:srgbClr val="000000"/>
                </a:solidFill>
                <a:effectLst/>
              </a:rPr>
              <a:t>고려사 열전</a:t>
            </a:r>
            <a:r>
              <a:rPr lang="en-US" altLang="ko-KR">
                <a:solidFill>
                  <a:srgbClr val="000000"/>
                </a:solidFill>
                <a:effectLst/>
              </a:rPr>
              <a:t>&gt;</a:t>
            </a:r>
            <a:endParaRPr lang="en-US" altLang="ko-KR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8" name="Picture 1030" descr="C:\My Documents\ppt\고려여성\포맷변환_고려-고려사절요손변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4" name="Text Box 1026"/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ko-KR" altLang="en-US" sz="66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손변의 판결</a:t>
            </a:r>
          </a:p>
        </p:txBody>
      </p:sp>
      <p:sp>
        <p:nvSpPr>
          <p:cNvPr id="161804" name="AutoShape 1036"/>
          <p:cNvSpPr>
            <a:spLocks noChangeArrowheads="1"/>
          </p:cNvSpPr>
          <p:nvPr/>
        </p:nvSpPr>
        <p:spPr bwMode="auto">
          <a:xfrm>
            <a:off x="381000" y="1143000"/>
            <a:ext cx="8382000" cy="3581400"/>
          </a:xfrm>
          <a:prstGeom prst="horizontalScroll">
            <a:avLst>
              <a:gd name="adj" fmla="val 884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ko-KR" altLang="en-US" sz="4000">
                <a:solidFill>
                  <a:schemeClr val="tx1"/>
                </a:solidFill>
                <a:effectLst/>
              </a:rPr>
              <a:t>아버지가 돌아가시며 </a:t>
            </a:r>
            <a:r>
              <a:rPr lang="ko-KR" altLang="en-US" sz="4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재산을 모두</a:t>
            </a:r>
            <a:br>
              <a:rPr lang="ko-KR" altLang="en-US" sz="4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ko-KR" altLang="en-US" sz="4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누이에게</a:t>
            </a:r>
            <a:r>
              <a:rPr lang="ko-KR" altLang="en-US" sz="4000">
                <a:solidFill>
                  <a:schemeClr val="tx1"/>
                </a:solidFill>
                <a:effectLst/>
              </a:rPr>
              <a:t> 물려주고</a:t>
            </a:r>
            <a:r>
              <a:rPr lang="en-US" altLang="ko-KR" sz="400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4000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남동생</a:t>
            </a:r>
            <a:r>
              <a:rPr lang="ko-KR" altLang="en-US" sz="4000">
                <a:solidFill>
                  <a:schemeClr val="tx1"/>
                </a:solidFill>
                <a:effectLst/>
              </a:rPr>
              <a:t>에게는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ko-KR" altLang="en-US" sz="4000">
                <a:solidFill>
                  <a:schemeClr val="tx1"/>
                </a:solidFill>
                <a:effectLst/>
              </a:rPr>
              <a:t>옷</a:t>
            </a:r>
            <a:r>
              <a:rPr lang="en-US" altLang="ko-KR" sz="400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4000">
                <a:solidFill>
                  <a:schemeClr val="tx1"/>
                </a:solidFill>
                <a:effectLst/>
              </a:rPr>
              <a:t>갓</a:t>
            </a:r>
            <a:r>
              <a:rPr lang="en-US" altLang="ko-KR" sz="400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4000">
                <a:solidFill>
                  <a:schemeClr val="tx1"/>
                </a:solidFill>
                <a:effectLst/>
              </a:rPr>
              <a:t>신발</a:t>
            </a:r>
            <a:r>
              <a:rPr lang="en-US" altLang="ko-KR" sz="400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4000">
                <a:solidFill>
                  <a:schemeClr val="tx1"/>
                </a:solidFill>
                <a:effectLst/>
              </a:rPr>
              <a:t>종이만을 남김</a:t>
            </a:r>
          </a:p>
        </p:txBody>
      </p:sp>
      <p:sp>
        <p:nvSpPr>
          <p:cNvPr id="161805" name="AutoShape 1037"/>
          <p:cNvSpPr>
            <a:spLocks noChangeArrowheads="1"/>
          </p:cNvSpPr>
          <p:nvPr/>
        </p:nvSpPr>
        <p:spPr bwMode="auto">
          <a:xfrm>
            <a:off x="381000" y="1371600"/>
            <a:ext cx="8382000" cy="44196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ko-KR" sz="5400">
                <a:solidFill>
                  <a:schemeClr val="tx1"/>
                </a:solidFill>
                <a:effectLst/>
                <a:latin typeface="Times New Roman"/>
                <a:ea typeface="궁서" pitchFamily="18" charset="-127"/>
              </a:rPr>
              <a:t>“</a:t>
            </a:r>
            <a:r>
              <a:rPr lang="ko-KR" altLang="en-US" sz="54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남매는 재산을 절반씩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ko-KR" altLang="en-US" sz="54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나누어 가지도록 하라</a:t>
            </a:r>
            <a:r>
              <a:rPr lang="en-US" altLang="ko-KR" sz="5400">
                <a:solidFill>
                  <a:schemeClr val="tx1"/>
                </a:solidFill>
                <a:effectLst/>
                <a:latin typeface="궁서" pitchFamily="18" charset="-127"/>
                <a:ea typeface="궁서" pitchFamily="18" charset="-127"/>
              </a:rPr>
              <a:t>.</a:t>
            </a:r>
            <a:r>
              <a:rPr lang="en-US" altLang="ko-KR" sz="5400">
                <a:solidFill>
                  <a:schemeClr val="tx1"/>
                </a:solidFill>
                <a:effectLst/>
                <a:latin typeface="Times New Roman"/>
                <a:ea typeface="궁서" pitchFamily="18" charset="-127"/>
              </a:rPr>
              <a:t>”</a:t>
            </a:r>
            <a:endParaRPr lang="en-US" altLang="ko-KR" sz="5400">
              <a:solidFill>
                <a:schemeClr val="tx1"/>
              </a:solidFill>
              <a:effectLst/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61806" name="AutoShape 1038"/>
          <p:cNvSpPr>
            <a:spLocks noChangeArrowheads="1"/>
          </p:cNvSpPr>
          <p:nvPr/>
        </p:nvSpPr>
        <p:spPr bwMode="auto">
          <a:xfrm>
            <a:off x="381000" y="1905000"/>
            <a:ext cx="8382000" cy="33528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FF3300">
                  <a:gamma/>
                  <a:tint val="0"/>
                  <a:invGamma/>
                </a:srgbClr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ko-KR" altLang="en-US" sz="80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궁서" pitchFamily="18" charset="-127"/>
                <a:ea typeface="궁서" pitchFamily="18" charset="-127"/>
              </a:rPr>
              <a:t>균분 상속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4" grpId="0" animBg="1" autoUpdateAnimBg="0"/>
      <p:bldP spid="161805" grpId="0" animBg="1" autoUpdateAnimBg="0"/>
      <p:bldP spid="161806" grpId="0" animBg="1" autoUpdateAnimBg="0"/>
    </p:bldLst>
  </p:timing>
</p:sld>
</file>

<file path=ppt/theme/theme1.xml><?xml version="1.0" encoding="utf-8"?>
<a:theme xmlns:a="http://schemas.openxmlformats.org/drawingml/2006/main" name="아자무늬">
  <a:themeElements>
    <a:clrScheme name="">
      <a:dk1>
        <a:srgbClr val="1E4266"/>
      </a:dk1>
      <a:lt1>
        <a:srgbClr val="E6F0B6"/>
      </a:lt1>
      <a:dk2>
        <a:srgbClr val="316950"/>
      </a:dk2>
      <a:lt2>
        <a:srgbClr val="808080"/>
      </a:lt2>
      <a:accent1>
        <a:srgbClr val="FFCC66"/>
      </a:accent1>
      <a:accent2>
        <a:srgbClr val="CC9900"/>
      </a:accent2>
      <a:accent3>
        <a:srgbClr val="F0F6D7"/>
      </a:accent3>
      <a:accent4>
        <a:srgbClr val="183756"/>
      </a:accent4>
      <a:accent5>
        <a:srgbClr val="FFE2B8"/>
      </a:accent5>
      <a:accent6>
        <a:srgbClr val="B98A00"/>
      </a:accent6>
      <a:hlink>
        <a:srgbClr val="0000FF"/>
      </a:hlink>
      <a:folHlink>
        <a:srgbClr val="B2B2B2"/>
      </a:folHlink>
    </a:clrScheme>
    <a:fontScheme name="아자무늬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600" b="1" i="0" u="none" strike="noStrike" cap="none" normalizeH="0" baseline="0" smtClean="0">
            <a:ln>
              <a:noFill/>
            </a:ln>
            <a:solidFill>
              <a:srgbClr val="FF66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600" b="1" i="0" u="none" strike="noStrike" cap="none" normalizeH="0" baseline="0" smtClean="0">
            <a:ln>
              <a:noFill/>
            </a:ln>
            <a:solidFill>
              <a:srgbClr val="FF66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아자무늬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아자무늬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아자무늬 3">
        <a:dk1>
          <a:srgbClr val="32605B"/>
        </a:dk1>
        <a:lt1>
          <a:srgbClr val="FFFFFF"/>
        </a:lt1>
        <a:dk2>
          <a:srgbClr val="663865"/>
        </a:dk2>
        <a:lt2>
          <a:srgbClr val="80808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29514C"/>
        </a:accent4>
        <a:accent5>
          <a:srgbClr val="FFE2B8"/>
        </a:accent5>
        <a:accent6>
          <a:srgbClr val="E75C00"/>
        </a:accent6>
        <a:hlink>
          <a:srgbClr val="33CC33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아자무늬 4">
        <a:dk1>
          <a:srgbClr val="003366"/>
        </a:dk1>
        <a:lt1>
          <a:srgbClr val="FFFFFF"/>
        </a:lt1>
        <a:dk2>
          <a:srgbClr val="336699"/>
        </a:dk2>
        <a:lt2>
          <a:srgbClr val="000099"/>
        </a:lt2>
        <a:accent1>
          <a:srgbClr val="99FFCC"/>
        </a:accent1>
        <a:accent2>
          <a:srgbClr val="339966"/>
        </a:accent2>
        <a:accent3>
          <a:srgbClr val="FFFFFF"/>
        </a:accent3>
        <a:accent4>
          <a:srgbClr val="002A56"/>
        </a:accent4>
        <a:accent5>
          <a:srgbClr val="CAFFE2"/>
        </a:accent5>
        <a:accent6>
          <a:srgbClr val="2D8A5C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아자무늬 5">
        <a:dk1>
          <a:srgbClr val="003366"/>
        </a:dk1>
        <a:lt1>
          <a:srgbClr val="FFFFFF"/>
        </a:lt1>
        <a:dk2>
          <a:srgbClr val="666699"/>
        </a:dk2>
        <a:lt2>
          <a:srgbClr val="336699"/>
        </a:lt2>
        <a:accent1>
          <a:srgbClr val="FFFFCC"/>
        </a:accent1>
        <a:accent2>
          <a:srgbClr val="99FFCC"/>
        </a:accent2>
        <a:accent3>
          <a:srgbClr val="FFFFFF"/>
        </a:accent3>
        <a:accent4>
          <a:srgbClr val="002A56"/>
        </a:accent4>
        <a:accent5>
          <a:srgbClr val="FFFFE2"/>
        </a:accent5>
        <a:accent6>
          <a:srgbClr val="8AE7B9"/>
        </a:accent6>
        <a:hlink>
          <a:srgbClr val="99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아자무늬 6">
        <a:dk1>
          <a:srgbClr val="375F73"/>
        </a:dk1>
        <a:lt1>
          <a:srgbClr val="E6F0B6"/>
        </a:lt1>
        <a:dk2>
          <a:srgbClr val="640032"/>
        </a:dk2>
        <a:lt2>
          <a:srgbClr val="808080"/>
        </a:lt2>
        <a:accent1>
          <a:srgbClr val="99FF66"/>
        </a:accent1>
        <a:accent2>
          <a:srgbClr val="006600"/>
        </a:accent2>
        <a:accent3>
          <a:srgbClr val="F0F6D7"/>
        </a:accent3>
        <a:accent4>
          <a:srgbClr val="2D5061"/>
        </a:accent4>
        <a:accent5>
          <a:srgbClr val="CAFFB8"/>
        </a:accent5>
        <a:accent6>
          <a:srgbClr val="005C00"/>
        </a:accent6>
        <a:hlink>
          <a:srgbClr val="0000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아자무늬 7">
        <a:dk1>
          <a:srgbClr val="243038"/>
        </a:dk1>
        <a:lt1>
          <a:srgbClr val="E6F0B6"/>
        </a:lt1>
        <a:dk2>
          <a:srgbClr val="640032"/>
        </a:dk2>
        <a:lt2>
          <a:srgbClr val="808080"/>
        </a:lt2>
        <a:accent1>
          <a:srgbClr val="99FF66"/>
        </a:accent1>
        <a:accent2>
          <a:srgbClr val="006600"/>
        </a:accent2>
        <a:accent3>
          <a:srgbClr val="F0F6D7"/>
        </a:accent3>
        <a:accent4>
          <a:srgbClr val="1D272E"/>
        </a:accent4>
        <a:accent5>
          <a:srgbClr val="CAFFB8"/>
        </a:accent5>
        <a:accent6>
          <a:srgbClr val="005C00"/>
        </a:accent6>
        <a:hlink>
          <a:srgbClr val="0000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아자무늬 8">
        <a:dk1>
          <a:srgbClr val="243038"/>
        </a:dk1>
        <a:lt1>
          <a:srgbClr val="E6F0B6"/>
        </a:lt1>
        <a:dk2>
          <a:srgbClr val="437077"/>
        </a:dk2>
        <a:lt2>
          <a:srgbClr val="808080"/>
        </a:lt2>
        <a:accent1>
          <a:srgbClr val="99FF66"/>
        </a:accent1>
        <a:accent2>
          <a:srgbClr val="006600"/>
        </a:accent2>
        <a:accent3>
          <a:srgbClr val="F0F6D7"/>
        </a:accent3>
        <a:accent4>
          <a:srgbClr val="1D272E"/>
        </a:accent4>
        <a:accent5>
          <a:srgbClr val="CAFFB8"/>
        </a:accent5>
        <a:accent6>
          <a:srgbClr val="005C00"/>
        </a:accent6>
        <a:hlink>
          <a:srgbClr val="0000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Office\Templates\디자인\아자무늬.pot</Template>
  <TotalTime>2129</TotalTime>
  <Words>363</Words>
  <Application>Microsoft Office PowerPoint</Application>
  <PresentationFormat>화면 슬라이드 쇼(4:3)</PresentationFormat>
  <Paragraphs>56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굴림</vt:lpstr>
      <vt:lpstr>Times New Roman</vt:lpstr>
      <vt:lpstr>Wingdings 2</vt:lpstr>
      <vt:lpstr>궁서</vt:lpstr>
      <vt:lpstr>Wingdings</vt:lpstr>
      <vt:lpstr>½Å¸íÁ¶</vt:lpstr>
      <vt:lpstr>바탕</vt:lpstr>
      <vt:lpstr>아자무늬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중대부고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서경신</dc:creator>
  <cp:lastModifiedBy>acer</cp:lastModifiedBy>
  <cp:revision>164</cp:revision>
  <dcterms:created xsi:type="dcterms:W3CDTF">2003-12-26T05:28:30Z</dcterms:created>
  <dcterms:modified xsi:type="dcterms:W3CDTF">2014-07-20T22:27:17Z</dcterms:modified>
</cp:coreProperties>
</file>